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56" r:id="rId3"/>
    <p:sldId id="257" r:id="rId4"/>
    <p:sldId id="265" r:id="rId5"/>
    <p:sldId id="267" r:id="rId6"/>
    <p:sldId id="268" r:id="rId7"/>
    <p:sldId id="269" r:id="rId8"/>
    <p:sldId id="270" r:id="rId9"/>
    <p:sldId id="266" r:id="rId10"/>
    <p:sldId id="263" r:id="rId11"/>
    <p:sldId id="264" r:id="rId12"/>
    <p:sldId id="262"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6"/>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9"/>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1"/>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2" y="273049"/>
            <a:ext cx="3008313" cy="1162051"/>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9"/>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9"/>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21/02/1439</a:t>
            </a:fld>
            <a:endParaRPr lang="ar-SA"/>
          </a:p>
        </p:txBody>
      </p:sp>
      <p:sp>
        <p:nvSpPr>
          <p:cNvPr id="5" name="عنصر نائب للتذييل 4"/>
          <p:cNvSpPr>
            <a:spLocks noGrp="1"/>
          </p:cNvSpPr>
          <p:nvPr>
            <p:ph type="ftr" sz="quarter" idx="3"/>
          </p:nvPr>
        </p:nvSpPr>
        <p:spPr>
          <a:xfrm>
            <a:off x="3124200" y="6356351"/>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extLst>
              <a:ext uri="{28A0092B-C50C-407E-A947-70E740481C1C}">
                <a14:useLocalDpi xmlns="" xmlns:a14="http://schemas.microsoft.com/office/drawing/2010/main" val="0"/>
              </a:ext>
            </a:extLst>
          </a:blip>
          <a:srcRect t="17566" r="2969" b="16191"/>
          <a:stretch/>
        </p:blipFill>
        <p:spPr>
          <a:xfrm>
            <a:off x="0" y="0"/>
            <a:ext cx="9144000" cy="6858000"/>
          </a:xfrm>
          <a:prstGeom prst="rect">
            <a:avLst/>
          </a:prstGeom>
        </p:spPr>
      </p:pic>
      <p:sp>
        <p:nvSpPr>
          <p:cNvPr id="3" name="مربع نص 2"/>
          <p:cNvSpPr txBox="1"/>
          <p:nvPr/>
        </p:nvSpPr>
        <p:spPr>
          <a:xfrm>
            <a:off x="307571" y="1892830"/>
            <a:ext cx="8496944" cy="3200876"/>
          </a:xfrm>
          <a:prstGeom prst="rect">
            <a:avLst/>
          </a:prstGeom>
          <a:noFill/>
        </p:spPr>
        <p:txBody>
          <a:bodyPr wrap="square" rtlCol="0">
            <a:spAutoFit/>
          </a:bodyPr>
          <a:lstStyle/>
          <a:p>
            <a:pPr algn="ctr"/>
            <a:r>
              <a:rPr lang="en-US" sz="4800" b="1" dirty="0">
                <a:solidFill>
                  <a:schemeClr val="tx2"/>
                </a:solidFill>
                <a:latin typeface="Times New Roman" panose="02020603050405020304" pitchFamily="18" charset="0"/>
                <a:cs typeface="Times New Roman" panose="02020603050405020304" pitchFamily="18" charset="0"/>
              </a:rPr>
              <a:t>College of Veterinary Medicine </a:t>
            </a:r>
          </a:p>
          <a:p>
            <a:pPr algn="ctr"/>
            <a:r>
              <a:rPr lang="en-US" sz="4800" b="1" dirty="0" smtClean="0">
                <a:solidFill>
                  <a:schemeClr val="tx2"/>
                </a:solidFill>
                <a:latin typeface="Times New Roman" panose="02020603050405020304" pitchFamily="18" charset="0"/>
                <a:cs typeface="Times New Roman" panose="02020603050405020304" pitchFamily="18" charset="0"/>
              </a:rPr>
              <a:t>Parasitology </a:t>
            </a:r>
          </a:p>
          <a:p>
            <a:pPr algn="ctr"/>
            <a:r>
              <a:rPr lang="en-US" sz="4000" b="1" dirty="0" smtClean="0">
                <a:solidFill>
                  <a:schemeClr val="accent2">
                    <a:lumMod val="75000"/>
                  </a:schemeClr>
                </a:solidFill>
                <a:latin typeface="Times New Roman" panose="02020603050405020304" pitchFamily="18" charset="0"/>
                <a:cs typeface="Times New Roman" panose="02020603050405020304" pitchFamily="18" charset="0"/>
              </a:rPr>
              <a:t>BY</a:t>
            </a:r>
          </a:p>
          <a:p>
            <a:pPr algn="ctr"/>
            <a:r>
              <a:rPr lang="es-ES" sz="4800" b="1" dirty="0">
                <a:solidFill>
                  <a:schemeClr val="tx2"/>
                </a:solidFill>
                <a:effectLst>
                  <a:glow rad="101600">
                    <a:schemeClr val="accent1">
                      <a:satMod val="175000"/>
                      <a:alpha val="40000"/>
                    </a:schemeClr>
                  </a:glow>
                  <a:reflection blurRad="6350" stA="55000" endA="300" endPos="45500" dir="5400000" sy="-100000" algn="bl" rotWithShape="0"/>
                </a:effectLst>
                <a:latin typeface="Times New Roman" panose="02020603050405020304" pitchFamily="18" charset="0"/>
                <a:cs typeface="Times New Roman" panose="02020603050405020304" pitchFamily="18" charset="0"/>
              </a:rPr>
              <a:t>Prof. Dr. Suzan A. Al-azizz</a:t>
            </a:r>
          </a:p>
          <a:p>
            <a:pPr algn="ctr"/>
            <a:endParaRPr lang="en-US" dirty="0"/>
          </a:p>
        </p:txBody>
      </p:sp>
    </p:spTree>
    <p:extLst>
      <p:ext uri="{BB962C8B-B14F-4D97-AF65-F5344CB8AC3E}">
        <p14:creationId xmlns="" xmlns:p14="http://schemas.microsoft.com/office/powerpoint/2010/main" val="21021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mph" presetSubtype="0" fill="hold" nodeType="clickEffect">
                                  <p:stCondLst>
                                    <p:cond delay="0"/>
                                  </p:stCondLst>
                                  <p:childTnLst>
                                    <p:animEffect transition="out" filter="fade">
                                      <p:cBhvr>
                                        <p:cTn id="20" dur="500" tmFilter="0, 0; .2, .5; .8, .5; 1, 0"/>
                                        <p:tgtEl>
                                          <p:spTgt spid="3">
                                            <p:txEl>
                                              <p:pRg st="2" end="2"/>
                                            </p:txEl>
                                          </p:spTgt>
                                        </p:tgtEl>
                                      </p:cBhvr>
                                    </p:animEffect>
                                    <p:animScale>
                                      <p:cBhvr>
                                        <p:cTn id="21" dur="250" autoRev="1" fill="hold"/>
                                        <p:tgtEl>
                                          <p:spTgt spid="3">
                                            <p:txEl>
                                              <p:pRg st="2" end="2"/>
                                            </p:txEl>
                                          </p:spTgt>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80">
                                          <p:stCondLst>
                                            <p:cond delay="0"/>
                                          </p:stCondLst>
                                        </p:cTn>
                                        <p:tgtEl>
                                          <p:spTgt spid="3">
                                            <p:txEl>
                                              <p:pRg st="3" end="3"/>
                                            </p:txEl>
                                          </p:spTgt>
                                        </p:tgtEl>
                                      </p:cBhvr>
                                    </p:animEffect>
                                    <p:anim calcmode="lin" valueType="num">
                                      <p:cBhvr>
                                        <p:cTn id="2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3" end="3"/>
                                            </p:txEl>
                                          </p:spTgt>
                                        </p:tgtEl>
                                      </p:cBhvr>
                                      <p:to x="100000" y="60000"/>
                                    </p:animScale>
                                    <p:animScale>
                                      <p:cBhvr>
                                        <p:cTn id="33" dur="166" decel="50000">
                                          <p:stCondLst>
                                            <p:cond delay="676"/>
                                          </p:stCondLst>
                                        </p:cTn>
                                        <p:tgtEl>
                                          <p:spTgt spid="3">
                                            <p:txEl>
                                              <p:pRg st="3" end="3"/>
                                            </p:txEl>
                                          </p:spTgt>
                                        </p:tgtEl>
                                      </p:cBhvr>
                                      <p:to x="100000" y="100000"/>
                                    </p:animScale>
                                    <p:animScale>
                                      <p:cBhvr>
                                        <p:cTn id="34" dur="26">
                                          <p:stCondLst>
                                            <p:cond delay="1312"/>
                                          </p:stCondLst>
                                        </p:cTn>
                                        <p:tgtEl>
                                          <p:spTgt spid="3">
                                            <p:txEl>
                                              <p:pRg st="3" end="3"/>
                                            </p:txEl>
                                          </p:spTgt>
                                        </p:tgtEl>
                                      </p:cBhvr>
                                      <p:to x="100000" y="80000"/>
                                    </p:animScale>
                                    <p:animScale>
                                      <p:cBhvr>
                                        <p:cTn id="35" dur="166" decel="50000">
                                          <p:stCondLst>
                                            <p:cond delay="1338"/>
                                          </p:stCondLst>
                                        </p:cTn>
                                        <p:tgtEl>
                                          <p:spTgt spid="3">
                                            <p:txEl>
                                              <p:pRg st="3" end="3"/>
                                            </p:txEl>
                                          </p:spTgt>
                                        </p:tgtEl>
                                      </p:cBhvr>
                                      <p:to x="100000" y="100000"/>
                                    </p:animScale>
                                    <p:animScale>
                                      <p:cBhvr>
                                        <p:cTn id="36" dur="26">
                                          <p:stCondLst>
                                            <p:cond delay="1642"/>
                                          </p:stCondLst>
                                        </p:cTn>
                                        <p:tgtEl>
                                          <p:spTgt spid="3">
                                            <p:txEl>
                                              <p:pRg st="3" end="3"/>
                                            </p:txEl>
                                          </p:spTgt>
                                        </p:tgtEl>
                                      </p:cBhvr>
                                      <p:to x="100000" y="90000"/>
                                    </p:animScale>
                                    <p:animScale>
                                      <p:cBhvr>
                                        <p:cTn id="37" dur="166" decel="50000">
                                          <p:stCondLst>
                                            <p:cond delay="1668"/>
                                          </p:stCondLst>
                                        </p:cTn>
                                        <p:tgtEl>
                                          <p:spTgt spid="3">
                                            <p:txEl>
                                              <p:pRg st="3" end="3"/>
                                            </p:txEl>
                                          </p:spTgt>
                                        </p:tgtEl>
                                      </p:cBhvr>
                                      <p:to x="100000" y="100000"/>
                                    </p:animScale>
                                    <p:animScale>
                                      <p:cBhvr>
                                        <p:cTn id="38" dur="26">
                                          <p:stCondLst>
                                            <p:cond delay="1808"/>
                                          </p:stCondLst>
                                        </p:cTn>
                                        <p:tgtEl>
                                          <p:spTgt spid="3">
                                            <p:txEl>
                                              <p:pRg st="3" end="3"/>
                                            </p:txEl>
                                          </p:spTgt>
                                        </p:tgtEl>
                                      </p:cBhvr>
                                      <p:to x="100000" y="95000"/>
                                    </p:animScale>
                                    <p:animScale>
                                      <p:cBhvr>
                                        <p:cTn id="3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43507" y="100656"/>
            <a:ext cx="8856984" cy="6124754"/>
          </a:xfrm>
          <a:prstGeom prst="rect">
            <a:avLst/>
          </a:prstGeom>
          <a:noFill/>
        </p:spPr>
        <p:txBody>
          <a:bodyPr wrap="square" rtlCol="0">
            <a:spAutoFit/>
          </a:bodyPr>
          <a:lstStyle/>
          <a:p>
            <a:pPr algn="l" rtl="0"/>
            <a:r>
              <a:rPr lang="en-US" sz="3200" b="1" dirty="0">
                <a:solidFill>
                  <a:schemeClr val="accent2">
                    <a:lumMod val="75000"/>
                  </a:schemeClr>
                </a:solidFill>
                <a:latin typeface="Times New Roman" panose="02020603050405020304" pitchFamily="18" charset="0"/>
                <a:cs typeface="Times New Roman" panose="02020603050405020304" pitchFamily="18" charset="0"/>
              </a:rPr>
              <a:t>EPIDEMIOLOGICAL TERMS: </a:t>
            </a:r>
            <a:r>
              <a:rPr lang="en-US" sz="3200" b="1" dirty="0">
                <a:latin typeface="Times New Roman" panose="02020603050405020304" pitchFamily="18" charset="0"/>
                <a:cs typeface="Times New Roman" panose="02020603050405020304" pitchFamily="18" charset="0"/>
              </a:rPr>
              <a:t>	</a:t>
            </a:r>
          </a:p>
          <a:p>
            <a:pPr algn="l" rtl="0"/>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Epidemic </a:t>
            </a:r>
            <a:r>
              <a:rPr lang="en-US" sz="2400" b="1" dirty="0">
                <a:solidFill>
                  <a:schemeClr val="accent3">
                    <a:lumMod val="50000"/>
                  </a:schemeClr>
                </a:solidFill>
                <a:latin typeface="Times New Roman" panose="02020603050405020304" pitchFamily="18" charset="0"/>
                <a:cs typeface="Times New Roman" panose="02020603050405020304" pitchFamily="18" charset="0"/>
              </a:rPr>
              <a:t>is a disease that affects a large number of humans and spreads rapidly. </a:t>
            </a:r>
          </a:p>
          <a:p>
            <a:pPr algn="l" rtl="0"/>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Epizootic </a:t>
            </a:r>
            <a:r>
              <a:rPr lang="en-US" sz="2400" b="1" dirty="0">
                <a:solidFill>
                  <a:schemeClr val="accent3">
                    <a:lumMod val="50000"/>
                  </a:schemeClr>
                </a:solidFill>
                <a:latin typeface="Times New Roman" panose="02020603050405020304" pitchFamily="18" charset="0"/>
                <a:cs typeface="Times New Roman" panose="02020603050405020304" pitchFamily="18" charset="0"/>
              </a:rPr>
              <a:t>is a disease that affects a large number of non-human animals and spreads rapidly.</a:t>
            </a:r>
          </a:p>
          <a:p>
            <a:pPr algn="l" rtl="0"/>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Epizoic </a:t>
            </a:r>
            <a:r>
              <a:rPr lang="en-US" sz="2400" b="1" dirty="0">
                <a:solidFill>
                  <a:schemeClr val="accent3">
                    <a:lumMod val="50000"/>
                  </a:schemeClr>
                </a:solidFill>
                <a:latin typeface="Times New Roman" panose="02020603050405020304" pitchFamily="18" charset="0"/>
                <a:cs typeface="Times New Roman" panose="02020603050405020304" pitchFamily="18" charset="0"/>
              </a:rPr>
              <a:t>is a living on the surface; a skin parasite.</a:t>
            </a:r>
          </a:p>
          <a:p>
            <a:pPr algn="l" rtl="0"/>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Incidence </a:t>
            </a:r>
            <a:r>
              <a:rPr lang="en-US" sz="2400" b="1" dirty="0">
                <a:solidFill>
                  <a:schemeClr val="accent3">
                    <a:lumMod val="50000"/>
                  </a:schemeClr>
                </a:solidFill>
                <a:latin typeface="Times New Roman" panose="02020603050405020304" pitchFamily="18" charset="0"/>
                <a:cs typeface="Times New Roman" panose="02020603050405020304" pitchFamily="18" charset="0"/>
              </a:rPr>
              <a:t>is the number of cases of an infection occurring during a given period of time in relation to the population unit in which they occur.</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Infection </a:t>
            </a:r>
            <a:r>
              <a:rPr lang="en-US" sz="2400" b="1" dirty="0">
                <a:solidFill>
                  <a:schemeClr val="accent2">
                    <a:lumMod val="75000"/>
                  </a:schemeClr>
                </a:solidFill>
                <a:latin typeface="Times New Roman" panose="02020603050405020304" pitchFamily="18" charset="0"/>
                <a:cs typeface="Times New Roman" panose="02020603050405020304" pitchFamily="18" charset="0"/>
              </a:rPr>
              <a:t>is a parasitic invasion resulting in injury and reaction to injury.</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Latent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is a non-visible infection.</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2">
                    <a:lumMod val="75000"/>
                  </a:schemeClr>
                </a:solidFill>
                <a:latin typeface="Times New Roman" panose="02020603050405020304" pitchFamily="18" charset="0"/>
                <a:cs typeface="Times New Roman" panose="02020603050405020304" pitchFamily="18" charset="0"/>
              </a:rPr>
              <a:t>Monoxenous</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is a (</a:t>
            </a:r>
            <a:r>
              <a:rPr lang="en-US" sz="2400" b="1" dirty="0">
                <a:solidFill>
                  <a:schemeClr val="accent3">
                    <a:lumMod val="50000"/>
                  </a:schemeClr>
                </a:solidFill>
                <a:latin typeface="Times New Roman" panose="02020603050405020304" pitchFamily="18" charset="0"/>
                <a:cs typeface="Times New Roman" panose="02020603050405020304" pitchFamily="18" charset="0"/>
              </a:rPr>
              <a:t>single host life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cycle</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2">
                    <a:lumMod val="75000"/>
                  </a:schemeClr>
                </a:solidFill>
                <a:latin typeface="Times New Roman" panose="02020603050405020304" pitchFamily="18" charset="0"/>
                <a:cs typeface="Times New Roman" panose="02020603050405020304" pitchFamily="18" charset="0"/>
              </a:rPr>
              <a:t>Parasitemia</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is a parasites in blood.</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Pathogenic </a:t>
            </a:r>
            <a:r>
              <a:rPr lang="en-US" sz="2400" b="1" dirty="0">
                <a:solidFill>
                  <a:schemeClr val="accent2">
                    <a:lumMod val="75000"/>
                  </a:schemeClr>
                </a:solidFill>
                <a:latin typeface="Times New Roman" panose="02020603050405020304" pitchFamily="18" charset="0"/>
                <a:cs typeface="Times New Roman" panose="02020603050405020304" pitchFamily="18" charset="0"/>
              </a:rPr>
              <a:t>is a results in disease or morbid symptoms.</a:t>
            </a:r>
          </a:p>
          <a:p>
            <a:pPr algn="l" rtl="0"/>
            <a:endParaRPr lang="en-US" sz="24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894270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arn(inVertical)">
                                      <p:cBhvr>
                                        <p:cTn id="10" dur="500"/>
                                        <p:tgtEl>
                                          <p:spTgt spid="3">
                                            <p:txEl>
                                              <p:pRg st="6" end="6"/>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barn(inVertical)">
                                      <p:cBhvr>
                                        <p:cTn id="13" dur="500"/>
                                        <p:tgtEl>
                                          <p:spTgt spid="3">
                                            <p:txEl>
                                              <p:pRg st="7" end="7"/>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barn(inVertical)">
                                      <p:cBhvr>
                                        <p:cTn id="16" dur="500"/>
                                        <p:tgtEl>
                                          <p:spTgt spid="3">
                                            <p:txEl>
                                              <p:pRg st="8" end="8"/>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barn(inVertical)">
                                      <p:cBhvr>
                                        <p:cTn id="1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79512" y="184667"/>
            <a:ext cx="8856984" cy="3046988"/>
          </a:xfrm>
          <a:prstGeom prst="rect">
            <a:avLst/>
          </a:prstGeom>
          <a:noFill/>
        </p:spPr>
        <p:txBody>
          <a:bodyPr wrap="square" rtlCol="0">
            <a:spAutoFit/>
          </a:bodyPr>
          <a:lstStyle/>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err="1" smtClean="0">
                <a:solidFill>
                  <a:schemeClr val="accent2">
                    <a:lumMod val="75000"/>
                  </a:schemeClr>
                </a:solidFill>
                <a:latin typeface="Times New Roman" panose="02020603050405020304" pitchFamily="18" charset="0"/>
                <a:cs typeface="Times New Roman" panose="02020603050405020304" pitchFamily="18" charset="0"/>
              </a:rPr>
              <a:t>Premunition</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is a resistance to super infection; depends upon survival of parasites in host and disappears with their elimination.</a:t>
            </a:r>
          </a:p>
          <a:p>
            <a:pPr algn="l" rtl="0"/>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Prevalence </a:t>
            </a:r>
            <a:r>
              <a:rPr lang="en-US" sz="2400" b="1" dirty="0">
                <a:solidFill>
                  <a:schemeClr val="accent2">
                    <a:lumMod val="75000"/>
                  </a:schemeClr>
                </a:solidFill>
                <a:latin typeface="Times New Roman" panose="02020603050405020304" pitchFamily="18" charset="0"/>
                <a:cs typeface="Times New Roman" panose="02020603050405020304" pitchFamily="18" charset="0"/>
              </a:rPr>
              <a:t>is a number of organisms in a population infected with a parasite at any one time. </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Virulence </a:t>
            </a:r>
            <a:r>
              <a:rPr lang="en-US" sz="2400" b="1" dirty="0">
                <a:solidFill>
                  <a:schemeClr val="accent2">
                    <a:lumMod val="75000"/>
                  </a:schemeClr>
                </a:solidFill>
                <a:latin typeface="Times New Roman" panose="02020603050405020304" pitchFamily="18" charset="0"/>
                <a:cs typeface="Times New Roman" panose="02020603050405020304" pitchFamily="18" charset="0"/>
              </a:rPr>
              <a:t>is a relative infectiousness of a parasite.</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Zoonosis </a:t>
            </a:r>
            <a:r>
              <a:rPr lang="en-US" sz="2400" b="1" dirty="0">
                <a:solidFill>
                  <a:schemeClr val="accent2">
                    <a:lumMod val="75000"/>
                  </a:schemeClr>
                </a:solidFill>
                <a:latin typeface="Times New Roman" panose="02020603050405020304" pitchFamily="18" charset="0"/>
                <a:cs typeface="Times New Roman" panose="02020603050405020304" pitchFamily="18" charset="0"/>
              </a:rPr>
              <a:t>is an animal diseases that may be transmitted from animals to humans</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a:t>
            </a:r>
          </a:p>
          <a:p>
            <a:pPr algn="l" rtl="0"/>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41159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نجمة مكونة من 7 نقاط 2"/>
          <p:cNvSpPr/>
          <p:nvPr/>
        </p:nvSpPr>
        <p:spPr>
          <a:xfrm>
            <a:off x="1259632" y="404664"/>
            <a:ext cx="6336704" cy="5544616"/>
          </a:xfrm>
          <a:prstGeom prst="star7">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chemeClr val="accent2">
                    <a:lumMod val="75000"/>
                  </a:schemeClr>
                </a:solidFill>
                <a:effectLst>
                  <a:glow rad="139700">
                    <a:schemeClr val="accent5">
                      <a:satMod val="175000"/>
                      <a:alpha val="40000"/>
                    </a:schemeClr>
                  </a:glow>
                  <a:outerShdw blurRad="50800" dist="38100" dir="2700000" algn="tl" rotWithShape="0">
                    <a:prstClr val="black">
                      <a:alpha val="40000"/>
                    </a:prstClr>
                  </a:outerShdw>
                </a:effectLst>
              </a:rPr>
              <a:t>THANK YOU</a:t>
            </a:r>
            <a:endParaRPr lang="en-US" sz="6000" b="1" dirty="0">
              <a:ln w="11430"/>
              <a:solidFill>
                <a:schemeClr val="accent2">
                  <a:lumMod val="75000"/>
                </a:schemeClr>
              </a:solidFill>
              <a:effectLst>
                <a:glow rad="139700">
                  <a:schemeClr val="accent5">
                    <a:satMod val="175000"/>
                    <a:alpha val="40000"/>
                  </a:schemeClr>
                </a:glow>
                <a:outerShdw blurRad="50800" dist="38100" dir="2700000" algn="tl" rotWithShape="0">
                  <a:prstClr val="black">
                    <a:alpha val="40000"/>
                  </a:prstClr>
                </a:outerShdw>
              </a:effectLst>
            </a:endParaRPr>
          </a:p>
        </p:txBody>
      </p:sp>
    </p:spTree>
    <p:extLst>
      <p:ext uri="{BB962C8B-B14F-4D97-AF65-F5344CB8AC3E}">
        <p14:creationId xmlns="" xmlns:p14="http://schemas.microsoft.com/office/powerpoint/2010/main" val="29790476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6" name="مربع نص 5"/>
          <p:cNvSpPr txBox="1"/>
          <p:nvPr/>
        </p:nvSpPr>
        <p:spPr>
          <a:xfrm>
            <a:off x="179512" y="116633"/>
            <a:ext cx="8856984" cy="5186035"/>
          </a:xfrm>
          <a:prstGeom prst="rect">
            <a:avLst/>
          </a:prstGeom>
          <a:noFill/>
        </p:spPr>
        <p:txBody>
          <a:bodyPr wrap="square" rtlCol="0">
            <a:spAutoFit/>
          </a:bodyPr>
          <a:lstStyle/>
          <a:p>
            <a:pPr algn="l"/>
            <a:r>
              <a:rPr lang="en-US" sz="3200" b="1" dirty="0" smtClean="0">
                <a:solidFill>
                  <a:schemeClr val="accent2">
                    <a:lumMod val="75000"/>
                  </a:schemeClr>
                </a:solidFill>
                <a:latin typeface="Times New Roman" panose="02020603050405020304" pitchFamily="18" charset="0"/>
                <a:cs typeface="Times New Roman" panose="02020603050405020304" pitchFamily="18" charset="0"/>
              </a:rPr>
              <a:t>Nomenclature </a:t>
            </a:r>
            <a:r>
              <a:rPr lang="en-US" sz="3200" b="1" dirty="0">
                <a:solidFill>
                  <a:schemeClr val="accent2">
                    <a:lumMod val="75000"/>
                  </a:schemeClr>
                </a:solidFill>
                <a:latin typeface="Times New Roman" panose="02020603050405020304" pitchFamily="18" charset="0"/>
                <a:cs typeface="Times New Roman" panose="02020603050405020304" pitchFamily="18" charset="0"/>
              </a:rPr>
              <a:t>of Parasites:</a:t>
            </a:r>
          </a:p>
          <a:p>
            <a:pPr algn="l"/>
            <a:endParaRPr lang="en-US" sz="11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Each </a:t>
            </a:r>
            <a:r>
              <a:rPr lang="en-US" sz="2400" b="1" dirty="0">
                <a:solidFill>
                  <a:schemeClr val="accent3">
                    <a:lumMod val="50000"/>
                  </a:schemeClr>
                </a:solidFill>
                <a:latin typeface="Times New Roman" panose="02020603050405020304" pitchFamily="18" charset="0"/>
                <a:cs typeface="Times New Roman" panose="02020603050405020304" pitchFamily="18" charset="0"/>
              </a:rPr>
              <a:t>parasite possesses two names, a generic and a specific that the former begins with an initial capital and the latter with an initial small letter, after which comes the designator's name followed by punctuation and finally the year. The generic and specific names are in italics but not the designator's name. For example:</a:t>
            </a:r>
          </a:p>
          <a:p>
            <a:pPr algn="l"/>
            <a:r>
              <a:rPr lang="ar-IQ"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The </a:t>
            </a:r>
            <a:r>
              <a:rPr lang="en-US" sz="2400" b="1" dirty="0">
                <a:solidFill>
                  <a:schemeClr val="accent3">
                    <a:lumMod val="50000"/>
                  </a:schemeClr>
                </a:solidFill>
                <a:latin typeface="Times New Roman" panose="02020603050405020304" pitchFamily="18" charset="0"/>
                <a:cs typeface="Times New Roman" panose="02020603050405020304" pitchFamily="18" charset="0"/>
              </a:rPr>
              <a:t>common name of intestinal roundworm of hors is named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Parascaris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eqourium</a:t>
            </a:r>
            <a:r>
              <a:rPr lang="en-US" sz="2400" b="1" dirty="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Linnaeus, 1758</a:t>
            </a:r>
            <a:r>
              <a:rPr lang="en-US" sz="2400" b="1" dirty="0">
                <a:solidFill>
                  <a:schemeClr val="accent3">
                    <a:lumMod val="50000"/>
                  </a:schemeClr>
                </a:solidFill>
                <a:latin typeface="Times New Roman" panose="02020603050405020304" pitchFamily="18" charset="0"/>
                <a:cs typeface="Times New Roman" panose="02020603050405020304" pitchFamily="18" charset="0"/>
              </a:rPr>
              <a:t>. This means that it belongs to the genus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Parascaris</a:t>
            </a:r>
            <a:r>
              <a:rPr lang="en-US" sz="2400" b="1" dirty="0">
                <a:solidFill>
                  <a:schemeClr val="accent3">
                    <a:lumMod val="50000"/>
                  </a:schemeClr>
                </a:solidFill>
                <a:latin typeface="Times New Roman" panose="02020603050405020304" pitchFamily="18" charset="0"/>
                <a:cs typeface="Times New Roman" panose="02020603050405020304" pitchFamily="18" charset="0"/>
              </a:rPr>
              <a:t> and the name of species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eqourium</a:t>
            </a:r>
            <a:r>
              <a:rPr lang="en-US" sz="2400" b="1" dirty="0">
                <a:solidFill>
                  <a:schemeClr val="accent3">
                    <a:lumMod val="50000"/>
                  </a:schemeClr>
                </a:solidFill>
                <a:latin typeface="Times New Roman" panose="02020603050405020304" pitchFamily="18" charset="0"/>
                <a:cs typeface="Times New Roman" panose="02020603050405020304" pitchFamily="18" charset="0"/>
              </a:rPr>
              <a:t> was given by Linnaeus in the year 1758. When the name assigned to the parasite is later transferred the correct name is written as </a:t>
            </a:r>
            <a:endParaRPr lang="ar-IQ"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usual </a:t>
            </a:r>
            <a:r>
              <a:rPr lang="en-US" sz="2400" b="1" dirty="0">
                <a:solidFill>
                  <a:schemeClr val="accent3">
                    <a:lumMod val="50000"/>
                  </a:schemeClr>
                </a:solidFill>
                <a:latin typeface="Times New Roman" panose="02020603050405020304" pitchFamily="18" charset="0"/>
                <a:cs typeface="Times New Roman" panose="02020603050405020304" pitchFamily="18" charset="0"/>
              </a:rPr>
              <a:t>followed by the original name with the year of parenthesis</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32142269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anim calcmode="lin" valueType="num">
                                      <p:cBhvr>
                                        <p:cTn id="1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1000"/>
                                        <p:tgtEl>
                                          <p:spTgt spid="6">
                                            <p:txEl>
                                              <p:pRg st="4" end="4"/>
                                            </p:txEl>
                                          </p:spTgt>
                                        </p:tgtEl>
                                      </p:cBhvr>
                                    </p:animEffect>
                                    <p:anim calcmode="lin" valueType="num">
                                      <p:cBhvr>
                                        <p:cTn id="2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07504" y="188640"/>
            <a:ext cx="8928992" cy="4493538"/>
          </a:xfrm>
          <a:prstGeom prst="rect">
            <a:avLst/>
          </a:prstGeom>
          <a:noFill/>
        </p:spPr>
        <p:txBody>
          <a:bodyPr wrap="square" rtlCol="0">
            <a:spAutoFit/>
          </a:bodyPr>
          <a:lstStyle/>
          <a:p>
            <a:pPr algn="l"/>
            <a:r>
              <a:rPr lang="en-US" sz="3200" b="1" dirty="0">
                <a:solidFill>
                  <a:schemeClr val="accent2">
                    <a:lumMod val="75000"/>
                  </a:schemeClr>
                </a:solidFill>
                <a:latin typeface="Times New Roman" panose="02020603050405020304" pitchFamily="18" charset="0"/>
                <a:cs typeface="Times New Roman" panose="02020603050405020304" pitchFamily="18" charset="0"/>
              </a:rPr>
              <a:t>The describing animal parasites certain rules of zoological nomenclature are followed and each </a:t>
            </a:r>
            <a:endParaRPr lang="en-US" sz="3200" b="1" dirty="0" smtClean="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3200" b="1" dirty="0" smtClean="0">
                <a:solidFill>
                  <a:schemeClr val="accent2">
                    <a:lumMod val="75000"/>
                  </a:schemeClr>
                </a:solidFill>
                <a:latin typeface="Times New Roman" panose="02020603050405020304" pitchFamily="18" charset="0"/>
                <a:cs typeface="Times New Roman" panose="02020603050405020304" pitchFamily="18" charset="0"/>
              </a:rPr>
              <a:t>phylum </a:t>
            </a:r>
            <a:r>
              <a:rPr lang="en-US" sz="3200" b="1" dirty="0">
                <a:solidFill>
                  <a:schemeClr val="accent2">
                    <a:lumMod val="75000"/>
                  </a:schemeClr>
                </a:solidFill>
                <a:latin typeface="Times New Roman" panose="02020603050405020304" pitchFamily="18" charset="0"/>
                <a:cs typeface="Times New Roman" panose="02020603050405020304" pitchFamily="18" charset="0"/>
              </a:rPr>
              <a:t>may be further subdivided as follows:</a:t>
            </a:r>
          </a:p>
          <a:p>
            <a:pPr algn="ctr"/>
            <a:r>
              <a:rPr lang="en-US" sz="3200" b="1" dirty="0" smtClean="0">
                <a:solidFill>
                  <a:schemeClr val="accent2">
                    <a:lumMod val="75000"/>
                  </a:schemeClr>
                </a:solidFill>
                <a:latin typeface="Times New Roman" panose="02020603050405020304" pitchFamily="18" charset="0"/>
                <a:cs typeface="Times New Roman" panose="02020603050405020304" pitchFamily="18" charset="0"/>
              </a:rPr>
              <a:t> </a:t>
            </a:r>
          </a:p>
          <a:p>
            <a:pPr algn="ctr"/>
            <a:r>
              <a:rPr lang="en-US" sz="2800" b="1" dirty="0" smtClean="0">
                <a:solidFill>
                  <a:schemeClr val="accent3">
                    <a:lumMod val="50000"/>
                  </a:schemeClr>
                </a:solidFill>
                <a:latin typeface="Times New Roman" panose="02020603050405020304" pitchFamily="18" charset="0"/>
                <a:cs typeface="Times New Roman" panose="02020603050405020304" pitchFamily="18" charset="0"/>
              </a:rPr>
              <a:t>SUPERCLASS      </a:t>
            </a:r>
            <a:r>
              <a:rPr lang="en-US" sz="2800" b="1" dirty="0">
                <a:solidFill>
                  <a:schemeClr val="accent3">
                    <a:lumMod val="50000"/>
                  </a:schemeClr>
                </a:solidFill>
                <a:latin typeface="Times New Roman" panose="02020603050405020304" pitchFamily="18" charset="0"/>
                <a:cs typeface="Times New Roman" panose="02020603050405020304" pitchFamily="18" charset="0"/>
              </a:rPr>
              <a:t>SUPERFAMILY</a:t>
            </a:r>
          </a:p>
          <a:p>
            <a:pPr algn="ctr"/>
            <a:endParaRPr lang="en-US" sz="2800" b="1" dirty="0">
              <a:solidFill>
                <a:schemeClr val="accent3">
                  <a:lumMod val="50000"/>
                </a:schemeClr>
              </a:solidFill>
              <a:latin typeface="Times New Roman" panose="02020603050405020304" pitchFamily="18" charset="0"/>
              <a:cs typeface="Times New Roman" panose="02020603050405020304" pitchFamily="18" charset="0"/>
            </a:endParaRPr>
          </a:p>
          <a:p>
            <a:pPr algn="ctr"/>
            <a:r>
              <a:rPr lang="en-US" sz="2800" b="1" dirty="0">
                <a:solidFill>
                  <a:schemeClr val="accent3">
                    <a:lumMod val="50000"/>
                  </a:schemeClr>
                </a:solidFill>
                <a:latin typeface="Times New Roman" panose="02020603050405020304" pitchFamily="18" charset="0"/>
                <a:cs typeface="Times New Roman" panose="02020603050405020304" pitchFamily="18" charset="0"/>
              </a:rPr>
              <a:t>PHYLUM   SUBPHYLUM     CLASS     ORDER    FAMILY      GENUS     SPECIES</a:t>
            </a:r>
          </a:p>
          <a:p>
            <a:pPr algn="l"/>
            <a:endParaRPr lang="en-US" b="1" dirty="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800" b="1" dirty="0">
                <a:solidFill>
                  <a:schemeClr val="accent3">
                    <a:lumMod val="50000"/>
                  </a:schemeClr>
                </a:solidFill>
                <a:latin typeface="Times New Roman" panose="02020603050405020304" pitchFamily="18" charset="0"/>
                <a:cs typeface="Times New Roman" panose="02020603050405020304" pitchFamily="18" charset="0"/>
              </a:rPr>
              <a:t>              </a:t>
            </a:r>
            <a:r>
              <a:rPr lang="en-US" sz="28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800" b="1" dirty="0">
                <a:solidFill>
                  <a:schemeClr val="accent3">
                    <a:lumMod val="50000"/>
                  </a:schemeClr>
                </a:solidFill>
                <a:latin typeface="Times New Roman" panose="02020603050405020304" pitchFamily="18" charset="0"/>
                <a:cs typeface="Times New Roman" panose="02020603050405020304" pitchFamily="18" charset="0"/>
              </a:rPr>
              <a:t>SUBCLASS   SUBORDER   SUBFAMILY</a:t>
            </a:r>
          </a:p>
        </p:txBody>
      </p:sp>
    </p:spTree>
    <p:extLst>
      <p:ext uri="{BB962C8B-B14F-4D97-AF65-F5344CB8AC3E}">
        <p14:creationId xmlns="" xmlns:p14="http://schemas.microsoft.com/office/powerpoint/2010/main" val="310868354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3" end="3"/>
                                            </p:txEl>
                                          </p:spTgt>
                                        </p:tgtEl>
                                      </p:cBhvr>
                                    </p:animEffect>
                                    <p:animScale>
                                      <p:cBhvr>
                                        <p:cTn id="12" dur="250" autoRev="1" fill="hold"/>
                                        <p:tgtEl>
                                          <p:spTgt spid="3">
                                            <p:txEl>
                                              <p:pRg st="3" end="3"/>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5" end="5"/>
                                            </p:txEl>
                                          </p:spTgt>
                                        </p:tgtEl>
                                      </p:cBhvr>
                                    </p:animEffect>
                                    <p:animScale>
                                      <p:cBhvr>
                                        <p:cTn id="17" dur="250" autoRev="1" fill="hold"/>
                                        <p:tgtEl>
                                          <p:spTgt spid="3">
                                            <p:txEl>
                                              <p:pRg st="5" end="5"/>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3">
                                            <p:txEl>
                                              <p:pRg st="7" end="7"/>
                                            </p:txEl>
                                          </p:spTgt>
                                        </p:tgtEl>
                                      </p:cBhvr>
                                    </p:animEffect>
                                    <p:animScale>
                                      <p:cBhvr>
                                        <p:cTn id="22" dur="250" autoRev="1" fill="hold"/>
                                        <p:tgtEl>
                                          <p:spTgt spid="3">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07504" y="1"/>
            <a:ext cx="9036496" cy="6709529"/>
          </a:xfrm>
          <a:prstGeom prst="rect">
            <a:avLst/>
          </a:prstGeom>
          <a:noFill/>
        </p:spPr>
        <p:txBody>
          <a:bodyPr wrap="square" rtlCol="0">
            <a:spAutoFit/>
          </a:bodyPr>
          <a:lstStyle/>
          <a:p>
            <a:pPr algn="l"/>
            <a:r>
              <a:rPr lang="en-US" sz="2800" b="1" dirty="0">
                <a:solidFill>
                  <a:schemeClr val="accent2">
                    <a:lumMod val="75000"/>
                  </a:schemeClr>
                </a:solidFill>
                <a:latin typeface="Times New Roman" panose="02020603050405020304" pitchFamily="18" charset="0"/>
                <a:cs typeface="Times New Roman" panose="02020603050405020304" pitchFamily="18" charset="0"/>
              </a:rPr>
              <a:t>IMPORTANT CONCEPTS OF PARASITIC INFECTIONS </a:t>
            </a:r>
            <a:endParaRPr lang="en-US" sz="2800" b="1" dirty="0" smtClean="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 Infection</a:t>
            </a:r>
            <a:r>
              <a:rPr lang="en-US" sz="2400" b="1" dirty="0" smtClean="0">
                <a:latin typeface="Times New Roman" panose="02020603050405020304" pitchFamily="18" charset="0"/>
                <a:cs typeface="Times New Roman" panose="02020603050405020304" pitchFamily="18" charset="0"/>
              </a:rPr>
              <a:t> </a:t>
            </a:r>
            <a:r>
              <a:rPr lang="en-US" sz="2400" b="1" dirty="0">
                <a:solidFill>
                  <a:schemeClr val="accent3">
                    <a:lumMod val="50000"/>
                  </a:schemeClr>
                </a:solidFill>
                <a:latin typeface="Times New Roman" panose="02020603050405020304" pitchFamily="18" charset="0"/>
                <a:cs typeface="Times New Roman" panose="02020603050405020304" pitchFamily="18" charset="0"/>
              </a:rPr>
              <a:t>= presence of an agent that has the ability to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cause disease </a:t>
            </a:r>
            <a:r>
              <a:rPr lang="en-US" sz="2400" b="1" dirty="0">
                <a:latin typeface="Times New Roman" panose="02020603050405020304" pitchFamily="18" charset="0"/>
                <a:cs typeface="Times New Roman" panose="02020603050405020304" pitchFamily="18" charset="0"/>
              </a:rPr>
              <a:t>	</a:t>
            </a:r>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Disease</a:t>
            </a:r>
            <a:r>
              <a:rPr lang="en-US" sz="2400" b="1" dirty="0" smtClean="0">
                <a:latin typeface="Times New Roman" panose="02020603050405020304" pitchFamily="18" charset="0"/>
                <a:cs typeface="Times New Roman" panose="02020603050405020304" pitchFamily="18" charset="0"/>
              </a:rPr>
              <a:t> </a:t>
            </a:r>
            <a:r>
              <a:rPr lang="en-US" sz="2400" b="1" dirty="0">
                <a:solidFill>
                  <a:schemeClr val="accent3">
                    <a:lumMod val="50000"/>
                  </a:schemeClr>
                </a:solidFill>
                <a:latin typeface="Times New Roman" panose="02020603050405020304" pitchFamily="18" charset="0"/>
                <a:cs typeface="Times New Roman" panose="02020603050405020304" pitchFamily="18" charset="0"/>
              </a:rPr>
              <a:t>= the occurrence of dysfunction</a:t>
            </a:r>
            <a:r>
              <a:rPr lang="en-US" sz="2400" b="1" dirty="0">
                <a:latin typeface="Times New Roman" panose="02020603050405020304" pitchFamily="18" charset="0"/>
                <a:cs typeface="Times New Roman" panose="02020603050405020304" pitchFamily="18" charset="0"/>
              </a:rPr>
              <a:t> </a:t>
            </a:r>
          </a:p>
          <a:p>
            <a:pPr algn="l"/>
            <a:r>
              <a:rPr lang="en-US" sz="2400" b="1" dirty="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Infectious</a:t>
            </a:r>
            <a:r>
              <a:rPr lang="en-US" sz="2400" b="1" dirty="0" smtClean="0">
                <a:latin typeface="Times New Roman" panose="02020603050405020304" pitchFamily="18" charset="0"/>
                <a:cs typeface="Times New Roman" panose="02020603050405020304" pitchFamily="18" charset="0"/>
              </a:rPr>
              <a:t> </a:t>
            </a:r>
            <a:r>
              <a:rPr lang="en-US" sz="2400" b="1" dirty="0">
                <a:solidFill>
                  <a:schemeClr val="accent3">
                    <a:lumMod val="50000"/>
                  </a:schemeClr>
                </a:solidFill>
                <a:latin typeface="Times New Roman" panose="02020603050405020304" pitchFamily="18" charset="0"/>
                <a:cs typeface="Times New Roman" panose="02020603050405020304" pitchFamily="18" charset="0"/>
              </a:rPr>
              <a:t>= capable of causing infection </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Infection </a:t>
            </a:r>
            <a:r>
              <a:rPr lang="en-US" sz="2400" b="1" dirty="0">
                <a:solidFill>
                  <a:schemeClr val="accent2">
                    <a:lumMod val="75000"/>
                  </a:schemeClr>
                </a:solidFill>
                <a:latin typeface="Times New Roman" panose="02020603050405020304" pitchFamily="18" charset="0"/>
                <a:cs typeface="Times New Roman" panose="02020603050405020304" pitchFamily="18" charset="0"/>
              </a:rPr>
              <a:t>--- Disease --- Infectious</a:t>
            </a:r>
            <a:r>
              <a:rPr lang="en-US" sz="2400" b="1" dirty="0">
                <a:latin typeface="Times New Roman" panose="02020603050405020304" pitchFamily="18" charset="0"/>
                <a:cs typeface="Times New Roman" panose="02020603050405020304" pitchFamily="18" charset="0"/>
              </a:rPr>
              <a:t> </a:t>
            </a:r>
          </a:p>
          <a:p>
            <a:pPr algn="l"/>
            <a:endParaRPr lang="en-US" sz="1000" b="1"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2">
                    <a:lumMod val="75000"/>
                  </a:schemeClr>
                </a:solidFill>
                <a:latin typeface="Times New Roman" panose="02020603050405020304" pitchFamily="18" charset="0"/>
                <a:cs typeface="Times New Roman" panose="02020603050405020304" pitchFamily="18" charset="0"/>
              </a:rPr>
              <a:t>EXAMPLE</a:t>
            </a:r>
            <a:r>
              <a:rPr lang="en-US" sz="2800" b="1" dirty="0">
                <a:solidFill>
                  <a:schemeClr val="accent2">
                    <a:lumMod val="75000"/>
                  </a:schemeClr>
                </a:solidFill>
                <a:latin typeface="Times New Roman" panose="02020603050405020304" pitchFamily="18" charset="0"/>
                <a:cs typeface="Times New Roman" panose="02020603050405020304" pitchFamily="18" charset="0"/>
              </a:rPr>
              <a:t>:</a:t>
            </a:r>
          </a:p>
          <a:p>
            <a:pPr algn="l"/>
            <a:r>
              <a:rPr lang="en-US" sz="2400" b="1" dirty="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A.</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The </a:t>
            </a:r>
            <a:r>
              <a:rPr lang="en-US" sz="2400" b="1" dirty="0">
                <a:solidFill>
                  <a:schemeClr val="accent3">
                    <a:lumMod val="50000"/>
                  </a:schemeClr>
                </a:solidFill>
                <a:latin typeface="Times New Roman" panose="02020603050405020304" pitchFamily="18" charset="0"/>
                <a:cs typeface="Times New Roman" panose="02020603050405020304" pitchFamily="18" charset="0"/>
              </a:rPr>
              <a:t>dog showed no adverse symptoms to the 2 female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Dirofilaria</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immitis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a:solidFill>
                  <a:schemeClr val="accent3">
                    <a:lumMod val="50000"/>
                  </a:schemeClr>
                </a:solidFill>
                <a:latin typeface="Times New Roman" panose="02020603050405020304" pitchFamily="18" charset="0"/>
                <a:cs typeface="Times New Roman" panose="02020603050405020304" pitchFamily="18" charset="0"/>
              </a:rPr>
              <a:t>in its right ventricle(</a:t>
            </a:r>
            <a:r>
              <a:rPr lang="en-US" sz="2400" b="1" dirty="0">
                <a:solidFill>
                  <a:schemeClr val="accent2">
                    <a:lumMod val="75000"/>
                  </a:schemeClr>
                </a:solidFill>
                <a:latin typeface="Times New Roman" panose="02020603050405020304" pitchFamily="18" charset="0"/>
                <a:cs typeface="Times New Roman" panose="02020603050405020304" pitchFamily="18" charset="0"/>
              </a:rPr>
              <a:t>Infection</a:t>
            </a:r>
            <a:r>
              <a:rPr lang="en-US" sz="2400" b="1" dirty="0">
                <a:solidFill>
                  <a:schemeClr val="accent3">
                    <a:lumMod val="50000"/>
                  </a:schemeClr>
                </a:solidFill>
                <a:latin typeface="Times New Roman" panose="02020603050405020304" pitchFamily="18" charset="0"/>
                <a:cs typeface="Times New Roman" panose="02020603050405020304" pitchFamily="18" charset="0"/>
              </a:rPr>
              <a:t>).</a:t>
            </a:r>
          </a:p>
          <a:p>
            <a:pPr algn="l"/>
            <a:r>
              <a:rPr lang="en-US" sz="2400" b="1" dirty="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B.</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1,000 </a:t>
            </a:r>
            <a:r>
              <a:rPr lang="en-US" sz="2400" b="1" dirty="0">
                <a:solidFill>
                  <a:schemeClr val="accent3">
                    <a:lumMod val="50000"/>
                  </a:schemeClr>
                </a:solidFill>
                <a:latin typeface="Times New Roman" panose="02020603050405020304" pitchFamily="18" charset="0"/>
                <a:cs typeface="Times New Roman" panose="02020603050405020304" pitchFamily="18" charset="0"/>
              </a:rPr>
              <a:t>juvenile </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Haemonchus contortus </a:t>
            </a:r>
            <a:r>
              <a:rPr lang="en-US" sz="2400" b="1" dirty="0">
                <a:solidFill>
                  <a:schemeClr val="accent3">
                    <a:lumMod val="50000"/>
                  </a:schemeClr>
                </a:solidFill>
                <a:latin typeface="Times New Roman" panose="02020603050405020304" pitchFamily="18" charset="0"/>
                <a:cs typeface="Times New Roman" panose="02020603050405020304" pitchFamily="18" charset="0"/>
              </a:rPr>
              <a:t>were causing severe anemia in the lamb(</a:t>
            </a:r>
            <a:r>
              <a:rPr lang="en-US" sz="2400" b="1" dirty="0">
                <a:solidFill>
                  <a:schemeClr val="accent2">
                    <a:lumMod val="75000"/>
                  </a:schemeClr>
                </a:solidFill>
                <a:latin typeface="Times New Roman" panose="02020603050405020304" pitchFamily="18" charset="0"/>
                <a:cs typeface="Times New Roman" panose="02020603050405020304" pitchFamily="18" charset="0"/>
              </a:rPr>
              <a:t>Infection + Disease</a:t>
            </a:r>
            <a:r>
              <a:rPr lang="en-US" sz="2400" b="1" dirty="0">
                <a:solidFill>
                  <a:schemeClr val="accent3">
                    <a:lumMod val="50000"/>
                  </a:schemeClr>
                </a:solidFill>
                <a:latin typeface="Times New Roman" panose="02020603050405020304" pitchFamily="18" charset="0"/>
                <a:cs typeface="Times New Roman" panose="02020603050405020304" pitchFamily="18" charset="0"/>
              </a:rPr>
              <a:t>).</a:t>
            </a:r>
          </a:p>
          <a:p>
            <a:pPr algn="l"/>
            <a:r>
              <a:rPr lang="en-US" sz="2400" b="1" dirty="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C.</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Cats </a:t>
            </a:r>
            <a:r>
              <a:rPr lang="en-US" sz="2400" b="1" dirty="0">
                <a:solidFill>
                  <a:schemeClr val="accent3">
                    <a:lumMod val="50000"/>
                  </a:schemeClr>
                </a:solidFill>
                <a:latin typeface="Times New Roman" panose="02020603050405020304" pitchFamily="18" charset="0"/>
                <a:cs typeface="Times New Roman" panose="02020603050405020304" pitchFamily="18" charset="0"/>
              </a:rPr>
              <a:t>suffering from large bowel diarrhea due to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Tritrichomonas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foetus</a:t>
            </a:r>
            <a:r>
              <a:rPr lang="en-US" sz="2400" b="1" dirty="0">
                <a:solidFill>
                  <a:schemeClr val="accent3">
                    <a:lumMod val="50000"/>
                  </a:schemeClr>
                </a:solidFill>
                <a:latin typeface="Times New Roman" panose="02020603050405020304" pitchFamily="18" charset="0"/>
                <a:cs typeface="Times New Roman" panose="02020603050405020304" pitchFamily="18" charset="0"/>
              </a:rPr>
              <a:t> pass active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trophs</a:t>
            </a:r>
            <a:r>
              <a:rPr lang="en-US" sz="2400" b="1" dirty="0">
                <a:solidFill>
                  <a:schemeClr val="accent3">
                    <a:lumMod val="50000"/>
                  </a:schemeClr>
                </a:solidFill>
                <a:latin typeface="Times New Roman" panose="02020603050405020304" pitchFamily="18" charset="0"/>
                <a:cs typeface="Times New Roman" panose="02020603050405020304" pitchFamily="18" charset="0"/>
              </a:rPr>
              <a:t> in their feces(</a:t>
            </a:r>
            <a:r>
              <a:rPr lang="en-US" sz="2400" b="1" dirty="0">
                <a:solidFill>
                  <a:schemeClr val="accent2">
                    <a:lumMod val="75000"/>
                  </a:schemeClr>
                </a:solidFill>
                <a:latin typeface="Times New Roman" panose="02020603050405020304" pitchFamily="18" charset="0"/>
                <a:cs typeface="Times New Roman" panose="02020603050405020304" pitchFamily="18" charset="0"/>
              </a:rPr>
              <a:t>Infection</a:t>
            </a:r>
            <a:r>
              <a:rPr lang="en-US" sz="2400" b="1" dirty="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Disease+ Infectious</a:t>
            </a:r>
            <a:r>
              <a:rPr lang="en-US" sz="2400" b="1" dirty="0">
                <a:solidFill>
                  <a:schemeClr val="accent3">
                    <a:lumMod val="50000"/>
                  </a:schemeClr>
                </a:solidFill>
                <a:latin typeface="Times New Roman" panose="02020603050405020304" pitchFamily="18" charset="0"/>
                <a:cs typeface="Times New Roman" panose="02020603050405020304" pitchFamily="18" charset="0"/>
              </a:rPr>
              <a:t>).</a:t>
            </a:r>
          </a:p>
          <a:p>
            <a:pPr algn="l"/>
            <a:r>
              <a:rPr lang="en-US" sz="2400" b="1" dirty="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D.</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The </a:t>
            </a:r>
            <a:r>
              <a:rPr lang="en-US" sz="2400" b="1" dirty="0">
                <a:solidFill>
                  <a:schemeClr val="accent3">
                    <a:lumMod val="50000"/>
                  </a:schemeClr>
                </a:solidFill>
                <a:latin typeface="Times New Roman" panose="02020603050405020304" pitchFamily="18" charset="0"/>
                <a:cs typeface="Times New Roman" panose="02020603050405020304" pitchFamily="18" charset="0"/>
              </a:rPr>
              <a:t>cat passed several active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proglottids</a:t>
            </a:r>
            <a:r>
              <a:rPr lang="en-US" sz="2400" b="1" dirty="0">
                <a:solidFill>
                  <a:schemeClr val="accent3">
                    <a:lumMod val="50000"/>
                  </a:schemeClr>
                </a:solidFill>
                <a:latin typeface="Times New Roman" panose="02020603050405020304" pitchFamily="18" charset="0"/>
                <a:cs typeface="Times New Roman" panose="02020603050405020304" pitchFamily="18" charset="0"/>
              </a:rPr>
              <a:t> of the flea tapeworm,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Dipylidium</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smtClean="0">
                <a:solidFill>
                  <a:schemeClr val="accent2">
                    <a:lumMod val="75000"/>
                  </a:schemeClr>
                </a:solidFill>
                <a:latin typeface="Times New Roman" panose="02020603050405020304" pitchFamily="18" charset="0"/>
                <a:cs typeface="Times New Roman" panose="02020603050405020304" pitchFamily="18" charset="0"/>
              </a:rPr>
              <a:t>caninum</a:t>
            </a:r>
            <a:r>
              <a:rPr lang="en-US" sz="2400" b="1" i="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t>
            </a:r>
            <a:r>
              <a:rPr lang="en-US" sz="2400" b="1" dirty="0">
                <a:solidFill>
                  <a:schemeClr val="accent2">
                    <a:lumMod val="75000"/>
                  </a:schemeClr>
                </a:solidFill>
                <a:latin typeface="Times New Roman" panose="02020603050405020304" pitchFamily="18" charset="0"/>
                <a:cs typeface="Times New Roman" panose="02020603050405020304" pitchFamily="18" charset="0"/>
              </a:rPr>
              <a:t>Infection</a:t>
            </a:r>
            <a:r>
              <a:rPr lang="en-US" sz="2400" b="1" dirty="0">
                <a:solidFill>
                  <a:schemeClr val="accent3">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358766565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mph" presetSubtype="0" fill="hold" nodeType="clickEffect">
                                  <p:stCondLst>
                                    <p:cond delay="0"/>
                                  </p:stCondLst>
                                  <p:childTnLst>
                                    <p:animEffect transition="out" filter="fade">
                                      <p:cBhvr>
                                        <p:cTn id="20" dur="500" tmFilter="0, 0; .2, .5; .8, .5; 1, 0"/>
                                        <p:tgtEl>
                                          <p:spTgt spid="3">
                                            <p:txEl>
                                              <p:pRg st="6" end="6"/>
                                            </p:txEl>
                                          </p:spTgt>
                                        </p:tgtEl>
                                      </p:cBhvr>
                                    </p:animEffect>
                                    <p:animScale>
                                      <p:cBhvr>
                                        <p:cTn id="21" dur="250" autoRev="1" fill="hold"/>
                                        <p:tgtEl>
                                          <p:spTgt spid="3">
                                            <p:txEl>
                                              <p:pRg st="6" end="6"/>
                                            </p:txEl>
                                          </p:spTgt>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wipe(down)">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2" name="مربع نص 1"/>
          <p:cNvSpPr txBox="1"/>
          <p:nvPr/>
        </p:nvSpPr>
        <p:spPr>
          <a:xfrm>
            <a:off x="130862" y="116634"/>
            <a:ext cx="8833626" cy="5632311"/>
          </a:xfrm>
          <a:prstGeom prst="rect">
            <a:avLst/>
          </a:prstGeom>
          <a:noFill/>
        </p:spPr>
        <p:txBody>
          <a:bodyPr wrap="square" rtlCol="0">
            <a:spAutoFit/>
          </a:bodyPr>
          <a:lstStyle/>
          <a:p>
            <a:pPr algn="l"/>
            <a:r>
              <a:rPr lang="en-US" sz="3200" b="1" dirty="0">
                <a:solidFill>
                  <a:schemeClr val="accent2">
                    <a:lumMod val="75000"/>
                  </a:schemeClr>
                </a:solidFill>
                <a:latin typeface="Times New Roman" panose="02020603050405020304" pitchFamily="18" charset="0"/>
                <a:cs typeface="Times New Roman" panose="02020603050405020304" pitchFamily="18" charset="0"/>
              </a:rPr>
              <a:t>Parasitic Mode of Transmission</a:t>
            </a:r>
          </a:p>
          <a:p>
            <a:pPr algn="l"/>
            <a:r>
              <a:rPr lang="en-US" sz="2400" b="1" dirty="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1-</a:t>
            </a:r>
            <a:r>
              <a:rPr lang="en-US" sz="2400" b="1" dirty="0" smtClean="0">
                <a:latin typeface="Times New Roman" panose="02020603050405020304" pitchFamily="18" charset="0"/>
                <a:cs typeface="Times New Roman" panose="02020603050405020304" pitchFamily="18" charset="0"/>
              </a:rPr>
              <a:t> </a:t>
            </a:r>
            <a:r>
              <a:rPr lang="en-US" sz="2800" b="1" dirty="0" smtClean="0">
                <a:solidFill>
                  <a:schemeClr val="accent3">
                    <a:lumMod val="50000"/>
                  </a:schemeClr>
                </a:solidFill>
                <a:latin typeface="Times New Roman" panose="02020603050405020304" pitchFamily="18" charset="0"/>
                <a:cs typeface="Times New Roman" panose="02020603050405020304" pitchFamily="18" charset="0"/>
              </a:rPr>
              <a:t>Direct </a:t>
            </a:r>
            <a:r>
              <a:rPr lang="en-US" sz="2800" b="1" dirty="0">
                <a:solidFill>
                  <a:schemeClr val="accent3">
                    <a:lumMod val="50000"/>
                  </a:schemeClr>
                </a:solidFill>
                <a:latin typeface="Times New Roman" panose="02020603050405020304" pitchFamily="18" charset="0"/>
                <a:cs typeface="Times New Roman" panose="02020603050405020304" pitchFamily="18" charset="0"/>
              </a:rPr>
              <a:t>transmission</a:t>
            </a:r>
          </a:p>
          <a:p>
            <a:pPr algn="l"/>
            <a:r>
              <a:rPr lang="en-US" sz="2400" b="1" dirty="0">
                <a:solidFill>
                  <a:schemeClr val="accent3">
                    <a:lumMod val="50000"/>
                  </a:schemeClr>
                </a:solidFill>
                <a:latin typeface="Times New Roman" panose="02020603050405020304" pitchFamily="18" charset="0"/>
                <a:cs typeface="Times New Roman" panose="02020603050405020304" pitchFamily="18" charset="0"/>
              </a:rPr>
              <a:t>The parasite is passed directly from one animal to another</a:t>
            </a:r>
          </a:p>
          <a:p>
            <a:pPr algn="l"/>
            <a:r>
              <a:rPr lang="en-US" sz="2800" b="1" dirty="0">
                <a:solidFill>
                  <a:schemeClr val="accent2">
                    <a:lumMod val="75000"/>
                  </a:schemeClr>
                </a:solidFill>
                <a:latin typeface="Times New Roman" panose="02020603050405020304" pitchFamily="18" charset="0"/>
                <a:cs typeface="Times New Roman" panose="02020603050405020304" pitchFamily="18" charset="0"/>
              </a:rPr>
              <a:t>Examples</a:t>
            </a: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A.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Animal </a:t>
            </a:r>
            <a:r>
              <a:rPr lang="en-US" sz="2400" b="1" dirty="0">
                <a:solidFill>
                  <a:schemeClr val="accent3">
                    <a:lumMod val="50000"/>
                  </a:schemeClr>
                </a:solidFill>
                <a:latin typeface="Times New Roman" panose="02020603050405020304" pitchFamily="18" charset="0"/>
                <a:cs typeface="Times New Roman" panose="02020603050405020304" pitchFamily="18" charset="0"/>
              </a:rPr>
              <a:t>ingests infected feces or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vomit</a:t>
            </a:r>
            <a:endParaRPr lang="en-US" sz="2400" b="1" dirty="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B.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Parasite </a:t>
            </a:r>
            <a:r>
              <a:rPr lang="en-US" sz="2400" b="1" dirty="0">
                <a:solidFill>
                  <a:schemeClr val="accent3">
                    <a:lumMod val="50000"/>
                  </a:schemeClr>
                </a:solidFill>
                <a:latin typeface="Times New Roman" panose="02020603050405020304" pitchFamily="18" charset="0"/>
                <a:cs typeface="Times New Roman" panose="02020603050405020304" pitchFamily="18" charset="0"/>
              </a:rPr>
              <a:t>enters through the skin</a:t>
            </a:r>
          </a:p>
          <a:p>
            <a:pPr algn="l"/>
            <a:r>
              <a:rPr lang="en-US" sz="2400" b="1" dirty="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C.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Mother </a:t>
            </a:r>
            <a:r>
              <a:rPr lang="en-US" sz="2400" b="1" dirty="0">
                <a:solidFill>
                  <a:schemeClr val="accent3">
                    <a:lumMod val="50000"/>
                  </a:schemeClr>
                </a:solidFill>
                <a:latin typeface="Times New Roman" panose="02020603050405020304" pitchFamily="18" charset="0"/>
                <a:cs typeface="Times New Roman" panose="02020603050405020304" pitchFamily="18" charset="0"/>
              </a:rPr>
              <a:t>passes it to the offspring through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transplacental</a:t>
            </a:r>
            <a:r>
              <a:rPr lang="en-US" sz="2400" b="1" dirty="0">
                <a:solidFill>
                  <a:schemeClr val="accent3">
                    <a:lumMod val="50000"/>
                  </a:schemeClr>
                </a:solidFill>
                <a:latin typeface="Times New Roman" panose="02020603050405020304" pitchFamily="18" charset="0"/>
                <a:cs typeface="Times New Roman" panose="02020603050405020304" pitchFamily="18" charset="0"/>
              </a:rPr>
              <a:t> </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a:solidFill>
                  <a:schemeClr val="accent3">
                    <a:lumMod val="50000"/>
                  </a:schemeClr>
                </a:solidFill>
                <a:latin typeface="Times New Roman" panose="02020603050405020304" pitchFamily="18" charset="0"/>
                <a:cs typeface="Times New Roman" panose="02020603050405020304" pitchFamily="18" charset="0"/>
              </a:rPr>
              <a:t>or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transmammary</a:t>
            </a:r>
            <a:r>
              <a:rPr lang="en-US" sz="2400" b="1" dirty="0">
                <a:solidFill>
                  <a:schemeClr val="accent3">
                    <a:lumMod val="50000"/>
                  </a:schemeClr>
                </a:solidFill>
                <a:latin typeface="Times New Roman" panose="02020603050405020304" pitchFamily="18" charset="0"/>
                <a:cs typeface="Times New Roman" panose="02020603050405020304" pitchFamily="18" charset="0"/>
              </a:rPr>
              <a:t> routes</a:t>
            </a: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2</a:t>
            </a:r>
            <a:r>
              <a:rPr lang="en-US" sz="2400" b="1" dirty="0">
                <a:solidFill>
                  <a:schemeClr val="accent2">
                    <a:lumMod val="75000"/>
                  </a:schemeClr>
                </a:solidFill>
                <a:latin typeface="Times New Roman" panose="02020603050405020304" pitchFamily="18" charset="0"/>
                <a:cs typeface="Times New Roman" panose="02020603050405020304" pitchFamily="18" charset="0"/>
              </a:rPr>
              <a:t>. </a:t>
            </a:r>
            <a:r>
              <a:rPr lang="en-US" sz="2800" b="1" dirty="0">
                <a:solidFill>
                  <a:schemeClr val="accent3">
                    <a:lumMod val="50000"/>
                  </a:schemeClr>
                </a:solidFill>
                <a:latin typeface="Times New Roman" panose="02020603050405020304" pitchFamily="18" charset="0"/>
                <a:cs typeface="Times New Roman" panose="02020603050405020304" pitchFamily="18" charset="0"/>
              </a:rPr>
              <a:t>Indirect transmission</a:t>
            </a:r>
          </a:p>
          <a:p>
            <a:pPr algn="l"/>
            <a:r>
              <a:rPr lang="en-US" sz="2400" b="1" dirty="0">
                <a:solidFill>
                  <a:schemeClr val="accent3">
                    <a:lumMod val="50000"/>
                  </a:schemeClr>
                </a:solidFill>
                <a:latin typeface="Times New Roman" panose="02020603050405020304" pitchFamily="18" charset="0"/>
                <a:cs typeface="Times New Roman" panose="02020603050405020304" pitchFamily="18" charset="0"/>
              </a:rPr>
              <a:t>The animal ingests a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paratenic</a:t>
            </a:r>
            <a:r>
              <a:rPr lang="en-US" sz="2400" b="1" dirty="0">
                <a:solidFill>
                  <a:schemeClr val="accent3">
                    <a:lumMod val="50000"/>
                  </a:schemeClr>
                </a:solidFill>
                <a:latin typeface="Times New Roman" panose="02020603050405020304" pitchFamily="18" charset="0"/>
                <a:cs typeface="Times New Roman" panose="02020603050405020304" pitchFamily="18" charset="0"/>
              </a:rPr>
              <a:t> host, an animal that can harbor parasites without becoming infects, the parasite remains inactive in the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paratenic</a:t>
            </a:r>
            <a:r>
              <a:rPr lang="en-US" sz="2400" b="1" dirty="0">
                <a:solidFill>
                  <a:schemeClr val="accent3">
                    <a:lumMod val="50000"/>
                  </a:schemeClr>
                </a:solidFill>
                <a:latin typeface="Times New Roman" panose="02020603050405020304" pitchFamily="18" charset="0"/>
                <a:cs typeface="Times New Roman" panose="02020603050405020304" pitchFamily="18" charset="0"/>
              </a:rPr>
              <a:t> host until the appropriate host ingests it.</a:t>
            </a:r>
          </a:p>
          <a:p>
            <a:pPr algn="l"/>
            <a:r>
              <a:rPr lang="en-US" sz="2800" b="1" dirty="0">
                <a:solidFill>
                  <a:schemeClr val="accent2">
                    <a:lumMod val="75000"/>
                  </a:schemeClr>
                </a:solidFill>
                <a:latin typeface="Times New Roman" panose="02020603050405020304" pitchFamily="18" charset="0"/>
                <a:cs typeface="Times New Roman" panose="02020603050405020304" pitchFamily="18" charset="0"/>
              </a:rPr>
              <a:t>Examples</a:t>
            </a:r>
          </a:p>
          <a:p>
            <a:pPr algn="l"/>
            <a:r>
              <a:rPr lang="en-US" sz="2400" b="1" dirty="0">
                <a:solidFill>
                  <a:schemeClr val="accent3">
                    <a:lumMod val="50000"/>
                  </a:schemeClr>
                </a:solidFill>
                <a:latin typeface="Times New Roman" panose="02020603050405020304" pitchFamily="18" charset="0"/>
                <a:cs typeface="Times New Roman" panose="02020603050405020304" pitchFamily="18" charset="0"/>
              </a:rPr>
              <a:t>Rodents, Birds, Rabbits, Flies </a:t>
            </a:r>
          </a:p>
        </p:txBody>
      </p:sp>
    </p:spTree>
    <p:extLst>
      <p:ext uri="{BB962C8B-B14F-4D97-AF65-F5344CB8AC3E}">
        <p14:creationId xmlns="" xmlns:p14="http://schemas.microsoft.com/office/powerpoint/2010/main" val="8578502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xEl>
                                              <p:pRg st="1" end="1"/>
                                            </p:txEl>
                                          </p:spTgt>
                                        </p:tgtEl>
                                      </p:cBhvr>
                                    </p:animEffect>
                                    <p:animScale>
                                      <p:cBhvr>
                                        <p:cTn id="7" dur="250" autoRev="1" fill="hold"/>
                                        <p:tgtEl>
                                          <p:spTgt spid="2">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2">
                                            <p:txEl>
                                              <p:pRg st="8" end="8"/>
                                            </p:txEl>
                                          </p:spTgt>
                                        </p:tgtEl>
                                      </p:cBhvr>
                                    </p:animEffect>
                                    <p:animScale>
                                      <p:cBhvr>
                                        <p:cTn id="12" dur="250" autoRev="1" fill="hold"/>
                                        <p:tgtEl>
                                          <p:spTgt spid="2">
                                            <p:txEl>
                                              <p:pRg st="8" end="8"/>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2" name="مربع نص 1"/>
          <p:cNvSpPr txBox="1"/>
          <p:nvPr/>
        </p:nvSpPr>
        <p:spPr>
          <a:xfrm>
            <a:off x="107504" y="116634"/>
            <a:ext cx="8928992" cy="6001643"/>
          </a:xfrm>
          <a:prstGeom prst="rect">
            <a:avLst/>
          </a:prstGeom>
          <a:noFill/>
        </p:spPr>
        <p:txBody>
          <a:bodyPr wrap="square" rtlCol="0">
            <a:spAutoFit/>
          </a:bodyPr>
          <a:lstStyle/>
          <a:p>
            <a:pPr algn="l" rtl="0"/>
            <a:r>
              <a:rPr lang="en-US" sz="3200" b="1" dirty="0">
                <a:solidFill>
                  <a:schemeClr val="accent2">
                    <a:lumMod val="75000"/>
                  </a:schemeClr>
                </a:solidFill>
                <a:latin typeface="Times New Roman" panose="02020603050405020304" pitchFamily="18" charset="0"/>
                <a:cs typeface="Times New Roman" panose="02020603050405020304" pitchFamily="18" charset="0"/>
              </a:rPr>
              <a:t>SOME TYPICAL CHARACTERISTICS OF PARASITISM </a:t>
            </a:r>
          </a:p>
          <a:p>
            <a:pPr algn="l" rtl="0"/>
            <a:r>
              <a:rPr lang="en-US" sz="2400" b="1" dirty="0">
                <a:solidFill>
                  <a:schemeClr val="accent3">
                    <a:lumMod val="50000"/>
                  </a:schemeClr>
                </a:solidFill>
                <a:latin typeface="Times New Roman" panose="02020603050405020304" pitchFamily="18" charset="0"/>
                <a:cs typeface="Times New Roman" panose="02020603050405020304" pitchFamily="18" charset="0"/>
              </a:rPr>
              <a:t>There are different ways or characteristic of parasitism: </a:t>
            </a:r>
          </a:p>
          <a:p>
            <a:pPr algn="l" rtl="0"/>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1.</a:t>
            </a:r>
            <a:r>
              <a:rPr lang="en-US" sz="2400" b="1" dirty="0" smtClean="0">
                <a:latin typeface="Times New Roman" panose="02020603050405020304" pitchFamily="18" charset="0"/>
                <a:cs typeface="Times New Roman" panose="02020603050405020304" pitchFamily="18" charset="0"/>
              </a:rPr>
              <a:t>   </a:t>
            </a:r>
            <a:r>
              <a:rPr lang="en-US" sz="2800" b="1" dirty="0" smtClean="0">
                <a:solidFill>
                  <a:schemeClr val="accent3">
                    <a:lumMod val="50000"/>
                  </a:schemeClr>
                </a:solidFill>
                <a:latin typeface="Times New Roman" panose="02020603050405020304" pitchFamily="18" charset="0"/>
                <a:cs typeface="Times New Roman" panose="02020603050405020304" pitchFamily="18" charset="0"/>
              </a:rPr>
              <a:t>High</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a:solidFill>
                  <a:schemeClr val="accent3">
                    <a:lumMod val="50000"/>
                  </a:schemeClr>
                </a:solidFill>
                <a:latin typeface="Times New Roman" panose="02020603050405020304" pitchFamily="18" charset="0"/>
                <a:cs typeface="Times New Roman" panose="02020603050405020304" pitchFamily="18" charset="0"/>
              </a:rPr>
              <a:t>reproductive potential, i.e. multiple fission in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Apicomplexa</a:t>
            </a:r>
            <a:r>
              <a:rPr lang="en-US" sz="2400" b="1" dirty="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hermaphrodism</a:t>
            </a:r>
            <a:r>
              <a:rPr lang="en-US" sz="2400" b="1" dirty="0">
                <a:solidFill>
                  <a:schemeClr val="accent3">
                    <a:lumMod val="50000"/>
                  </a:schemeClr>
                </a:solidFill>
                <a:latin typeface="Times New Roman" panose="02020603050405020304" pitchFamily="18" charset="0"/>
                <a:cs typeface="Times New Roman" panose="02020603050405020304" pitchFamily="18" charset="0"/>
              </a:rPr>
              <a:t> of trematodes; parthenogenesis in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Strongyloides</a:t>
            </a:r>
            <a:r>
              <a:rPr lang="en-US" sz="2400" b="1" dirty="0">
                <a:solidFill>
                  <a:schemeClr val="accent3">
                    <a:lumMod val="50000"/>
                  </a:schemeClr>
                </a:solidFill>
                <a:latin typeface="Times New Roman" panose="02020603050405020304" pitchFamily="18" charset="0"/>
                <a:cs typeface="Times New Roman" panose="02020603050405020304" pitchFamily="18" charset="0"/>
              </a:rPr>
              <a:t> spp.; i.e. strobilation of tapeworms for high ova output; and overall high ova/larval output of many worms.</a:t>
            </a:r>
          </a:p>
          <a:p>
            <a:pPr algn="l" rtl="0"/>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2.</a:t>
            </a:r>
            <a:r>
              <a:rPr lang="en-US" sz="2400" b="1" dirty="0" smtClean="0">
                <a:latin typeface="Times New Roman" panose="02020603050405020304" pitchFamily="18" charset="0"/>
                <a:cs typeface="Times New Roman" panose="02020603050405020304" pitchFamily="18" charset="0"/>
              </a:rPr>
              <a:t>   </a:t>
            </a:r>
            <a:r>
              <a:rPr lang="en-US" sz="2800" b="1" dirty="0" smtClean="0">
                <a:solidFill>
                  <a:schemeClr val="accent3">
                    <a:lumMod val="50000"/>
                  </a:schemeClr>
                </a:solidFill>
                <a:latin typeface="Times New Roman" panose="02020603050405020304" pitchFamily="18" charset="0"/>
                <a:cs typeface="Times New Roman" panose="02020603050405020304" pitchFamily="18" charset="0"/>
              </a:rPr>
              <a:t>Often</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a:solidFill>
                  <a:schemeClr val="accent3">
                    <a:lumMod val="50000"/>
                  </a:schemeClr>
                </a:solidFill>
                <a:latin typeface="Times New Roman" panose="02020603050405020304" pitchFamily="18" charset="0"/>
                <a:cs typeface="Times New Roman" panose="02020603050405020304" pitchFamily="18" charset="0"/>
              </a:rPr>
              <a:t>unique morphological or physiological specializations, loss of structures, like: </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a.</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loss </a:t>
            </a:r>
            <a:r>
              <a:rPr lang="en-US" sz="2400" b="1" dirty="0">
                <a:solidFill>
                  <a:schemeClr val="accent2">
                    <a:lumMod val="75000"/>
                  </a:schemeClr>
                </a:solidFill>
                <a:latin typeface="Times New Roman" panose="02020603050405020304" pitchFamily="18" charset="0"/>
                <a:cs typeface="Times New Roman" panose="02020603050405020304" pitchFamily="18" charset="0"/>
              </a:rPr>
              <a:t>of digestive tract of tapeworms </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b.</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loss </a:t>
            </a:r>
            <a:r>
              <a:rPr lang="en-US" sz="2400" b="1" dirty="0">
                <a:solidFill>
                  <a:schemeClr val="accent2">
                    <a:lumMod val="75000"/>
                  </a:schemeClr>
                </a:solidFill>
                <a:latin typeface="Times New Roman" panose="02020603050405020304" pitchFamily="18" charset="0"/>
                <a:cs typeface="Times New Roman" panose="02020603050405020304" pitchFamily="18" charset="0"/>
              </a:rPr>
              <a:t>of wings of fleas and lice </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c.</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loss </a:t>
            </a:r>
            <a:r>
              <a:rPr lang="en-US" sz="2400" b="1" dirty="0">
                <a:solidFill>
                  <a:schemeClr val="accent2">
                    <a:lumMod val="75000"/>
                  </a:schemeClr>
                </a:solidFill>
                <a:latin typeface="Times New Roman" panose="02020603050405020304" pitchFamily="18" charset="0"/>
                <a:cs typeface="Times New Roman" panose="02020603050405020304" pitchFamily="18" charset="0"/>
              </a:rPr>
              <a:t>of many sensory structures of nematodes </a:t>
            </a:r>
          </a:p>
          <a:p>
            <a:pPr algn="l" rtl="0"/>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d.</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development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and refinement of a </a:t>
            </a:r>
            <a:r>
              <a:rPr lang="en-US" sz="2400" b="1" dirty="0">
                <a:solidFill>
                  <a:schemeClr val="accent3">
                    <a:lumMod val="50000"/>
                  </a:schemeClr>
                </a:solidFill>
                <a:latin typeface="Times New Roman" panose="02020603050405020304" pitchFamily="18" charset="0"/>
                <a:cs typeface="Times New Roman" panose="02020603050405020304" pitchFamily="18" charset="0"/>
              </a:rPr>
              <a:t>TEGUMENT</a:t>
            </a:r>
            <a:r>
              <a:rPr lang="en-US" sz="2400" b="1" dirty="0">
                <a:solidFill>
                  <a:schemeClr val="accent2">
                    <a:lumMod val="75000"/>
                  </a:schemeClr>
                </a:solidFill>
                <a:latin typeface="Times New Roman" panose="02020603050405020304" pitchFamily="18" charset="0"/>
                <a:cs typeface="Times New Roman" panose="02020603050405020304" pitchFamily="18" charset="0"/>
              </a:rPr>
              <a:t>; a living external layer of </a:t>
            </a:r>
            <a:r>
              <a:rPr lang="en-US" sz="2400" b="1" dirty="0" err="1">
                <a:solidFill>
                  <a:schemeClr val="accent2">
                    <a:lumMod val="75000"/>
                  </a:schemeClr>
                </a:solidFill>
                <a:latin typeface="Times New Roman" panose="02020603050405020304" pitchFamily="18" charset="0"/>
                <a:cs typeface="Times New Roman" panose="02020603050405020304" pitchFamily="18" charset="0"/>
              </a:rPr>
              <a:t>digenes</a:t>
            </a:r>
            <a:r>
              <a:rPr lang="en-US" sz="2400" b="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2">
                    <a:lumMod val="75000"/>
                  </a:schemeClr>
                </a:solidFill>
                <a:latin typeface="Times New Roman" panose="02020603050405020304" pitchFamily="18" charset="0"/>
                <a:cs typeface="Times New Roman" panose="02020603050405020304" pitchFamily="18" charset="0"/>
              </a:rPr>
              <a:t>cestodes</a:t>
            </a:r>
            <a:r>
              <a:rPr lang="en-US" sz="2400" b="1" dirty="0">
                <a:solidFill>
                  <a:schemeClr val="accent2">
                    <a:lumMod val="75000"/>
                  </a:schemeClr>
                </a:solidFill>
                <a:latin typeface="Times New Roman" panose="02020603050405020304" pitchFamily="18" charset="0"/>
                <a:cs typeface="Times New Roman" panose="02020603050405020304" pitchFamily="18" charset="0"/>
              </a:rPr>
              <a:t> and acanthocephalan that allows digestion and other functions across body surface </a:t>
            </a:r>
          </a:p>
        </p:txBody>
      </p:sp>
    </p:spTree>
    <p:extLst>
      <p:ext uri="{BB962C8B-B14F-4D97-AF65-F5344CB8AC3E}">
        <p14:creationId xmlns="" xmlns:p14="http://schemas.microsoft.com/office/powerpoint/2010/main" val="12266322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2" name="مربع نص 1"/>
          <p:cNvSpPr txBox="1"/>
          <p:nvPr/>
        </p:nvSpPr>
        <p:spPr>
          <a:xfrm>
            <a:off x="179512" y="213547"/>
            <a:ext cx="8856984" cy="6309420"/>
          </a:xfrm>
          <a:prstGeom prst="rect">
            <a:avLst/>
          </a:prstGeom>
          <a:noFill/>
        </p:spPr>
        <p:txBody>
          <a:bodyPr wrap="square" rtlCol="0">
            <a:spAutoFit/>
          </a:bodyPr>
          <a:lstStyle/>
          <a:p>
            <a:pPr algn="l" rtl="0"/>
            <a:r>
              <a:rPr lang="en-US" sz="2400" b="1" dirty="0">
                <a:solidFill>
                  <a:schemeClr val="accent3">
                    <a:lumMod val="50000"/>
                  </a:schemeClr>
                </a:solidFill>
              </a:rPr>
              <a:t>e.   </a:t>
            </a:r>
            <a:r>
              <a:rPr lang="en-US" sz="2400" b="1" dirty="0">
                <a:solidFill>
                  <a:schemeClr val="accent2">
                    <a:lumMod val="75000"/>
                  </a:schemeClr>
                </a:solidFill>
              </a:rPr>
              <a:t>development of special holdfast organs, including hooks, suckers, teeth, clamps, cutting plates, spines </a:t>
            </a:r>
          </a:p>
          <a:p>
            <a:pPr algn="l" rtl="0"/>
            <a:endParaRPr lang="en-US" sz="2400" b="1" dirty="0" smtClean="0">
              <a:solidFill>
                <a:schemeClr val="accent2">
                  <a:lumMod val="75000"/>
                </a:schemeClr>
              </a:solidFill>
            </a:endParaRPr>
          </a:p>
          <a:p>
            <a:pPr algn="l" rtl="0"/>
            <a:r>
              <a:rPr lang="en-US" sz="2400" b="1" dirty="0" smtClean="0">
                <a:solidFill>
                  <a:schemeClr val="accent3">
                    <a:lumMod val="50000"/>
                  </a:schemeClr>
                </a:solidFill>
              </a:rPr>
              <a:t>f.</a:t>
            </a:r>
            <a:r>
              <a:rPr lang="en-US" sz="2400" b="1" dirty="0" smtClean="0"/>
              <a:t>    </a:t>
            </a:r>
            <a:r>
              <a:rPr lang="en-US" sz="2400" b="1" dirty="0" smtClean="0">
                <a:solidFill>
                  <a:schemeClr val="accent2">
                    <a:lumMod val="75000"/>
                  </a:schemeClr>
                </a:solidFill>
              </a:rPr>
              <a:t>production </a:t>
            </a:r>
            <a:r>
              <a:rPr lang="en-US" sz="2400" b="1" dirty="0">
                <a:solidFill>
                  <a:schemeClr val="accent2">
                    <a:lumMod val="75000"/>
                  </a:schemeClr>
                </a:solidFill>
              </a:rPr>
              <a:t>of anti-coagulants in leeches and hookworms </a:t>
            </a:r>
          </a:p>
          <a:p>
            <a:pPr algn="l" rtl="0"/>
            <a:r>
              <a:rPr lang="en-US" sz="2400" b="1" dirty="0" smtClean="0">
                <a:solidFill>
                  <a:schemeClr val="accent2">
                    <a:lumMod val="75000"/>
                  </a:schemeClr>
                </a:solidFill>
              </a:rPr>
              <a:t>3.</a:t>
            </a:r>
            <a:r>
              <a:rPr lang="en-US" sz="2400" b="1" dirty="0" smtClean="0"/>
              <a:t>   </a:t>
            </a:r>
            <a:r>
              <a:rPr lang="en-US" sz="2800" b="1" dirty="0" smtClean="0">
                <a:solidFill>
                  <a:schemeClr val="accent3">
                    <a:lumMod val="50000"/>
                  </a:schemeClr>
                </a:solidFill>
              </a:rPr>
              <a:t>Often</a:t>
            </a:r>
            <a:r>
              <a:rPr lang="en-US" sz="2400" b="1" dirty="0" smtClean="0">
                <a:solidFill>
                  <a:schemeClr val="accent3">
                    <a:lumMod val="50000"/>
                  </a:schemeClr>
                </a:solidFill>
              </a:rPr>
              <a:t> </a:t>
            </a:r>
            <a:r>
              <a:rPr lang="en-US" sz="2400" b="1" dirty="0">
                <a:solidFill>
                  <a:schemeClr val="accent3">
                    <a:lumMod val="50000"/>
                  </a:schemeClr>
                </a:solidFill>
              </a:rPr>
              <a:t>special site specificity.</a:t>
            </a:r>
          </a:p>
          <a:p>
            <a:pPr algn="l" rtl="0"/>
            <a:r>
              <a:rPr lang="en-US" sz="2400" b="1" dirty="0" smtClean="0">
                <a:solidFill>
                  <a:schemeClr val="accent2">
                    <a:lumMod val="75000"/>
                  </a:schemeClr>
                </a:solidFill>
              </a:rPr>
              <a:t>4.</a:t>
            </a:r>
            <a:r>
              <a:rPr lang="en-US" sz="2400" b="1" dirty="0" smtClean="0"/>
              <a:t>   </a:t>
            </a:r>
            <a:r>
              <a:rPr lang="en-US" sz="2800" b="1" dirty="0" smtClean="0">
                <a:solidFill>
                  <a:schemeClr val="accent3">
                    <a:lumMod val="50000"/>
                  </a:schemeClr>
                </a:solidFill>
              </a:rPr>
              <a:t>Usually</a:t>
            </a:r>
            <a:r>
              <a:rPr lang="en-US" sz="2400" b="1" dirty="0">
                <a:solidFill>
                  <a:schemeClr val="accent3">
                    <a:lumMod val="50000"/>
                  </a:schemeClr>
                </a:solidFill>
              </a:rPr>
              <a:t>, but not always, non-lethal to host.</a:t>
            </a:r>
          </a:p>
          <a:p>
            <a:pPr algn="l" rtl="0"/>
            <a:r>
              <a:rPr lang="en-US" sz="2400" b="1" dirty="0" smtClean="0">
                <a:solidFill>
                  <a:schemeClr val="accent2">
                    <a:lumMod val="75000"/>
                  </a:schemeClr>
                </a:solidFill>
              </a:rPr>
              <a:t>5.</a:t>
            </a:r>
            <a:r>
              <a:rPr lang="en-US" sz="2400" b="1" dirty="0" smtClean="0"/>
              <a:t>   </a:t>
            </a:r>
            <a:r>
              <a:rPr lang="en-US" sz="2800" b="1" dirty="0" smtClean="0">
                <a:solidFill>
                  <a:schemeClr val="accent3">
                    <a:lumMod val="50000"/>
                  </a:schemeClr>
                </a:solidFill>
              </a:rPr>
              <a:t>Generally</a:t>
            </a:r>
            <a:r>
              <a:rPr lang="en-US" sz="2400" b="1" dirty="0" smtClean="0">
                <a:solidFill>
                  <a:schemeClr val="accent3">
                    <a:lumMod val="50000"/>
                  </a:schemeClr>
                </a:solidFill>
              </a:rPr>
              <a:t> </a:t>
            </a:r>
            <a:r>
              <a:rPr lang="en-US" sz="2400" b="1" dirty="0">
                <a:solidFill>
                  <a:schemeClr val="accent3">
                    <a:lumMod val="50000"/>
                  </a:schemeClr>
                </a:solidFill>
              </a:rPr>
              <a:t>more numerous than hosts.</a:t>
            </a:r>
          </a:p>
          <a:p>
            <a:pPr algn="l" rtl="0"/>
            <a:r>
              <a:rPr lang="en-US" sz="2400" b="1" dirty="0" smtClean="0">
                <a:solidFill>
                  <a:schemeClr val="accent2">
                    <a:lumMod val="75000"/>
                  </a:schemeClr>
                </a:solidFill>
              </a:rPr>
              <a:t>6.   </a:t>
            </a:r>
            <a:r>
              <a:rPr lang="en-US" sz="2800" b="1" dirty="0" smtClean="0">
                <a:solidFill>
                  <a:schemeClr val="accent3">
                    <a:lumMod val="50000"/>
                  </a:schemeClr>
                </a:solidFill>
              </a:rPr>
              <a:t>Generally</a:t>
            </a:r>
            <a:r>
              <a:rPr lang="en-US" sz="2400" b="1" dirty="0" smtClean="0">
                <a:solidFill>
                  <a:schemeClr val="accent3">
                    <a:lumMod val="50000"/>
                  </a:schemeClr>
                </a:solidFill>
              </a:rPr>
              <a:t> </a:t>
            </a:r>
            <a:r>
              <a:rPr lang="en-US" sz="2400" b="1" dirty="0">
                <a:solidFill>
                  <a:schemeClr val="accent3">
                    <a:lumMod val="50000"/>
                  </a:schemeClr>
                </a:solidFill>
              </a:rPr>
              <a:t>much smaller than host if larger, then termed a predator</a:t>
            </a:r>
            <a:r>
              <a:rPr lang="en-US" sz="2400" b="1" dirty="0" smtClean="0">
                <a:solidFill>
                  <a:schemeClr val="accent3">
                    <a:lumMod val="50000"/>
                  </a:schemeClr>
                </a:solidFill>
              </a:rPr>
              <a:t>.</a:t>
            </a:r>
          </a:p>
          <a:p>
            <a:pPr algn="l" rtl="0"/>
            <a:r>
              <a:rPr lang="en-US" sz="2400" b="1" dirty="0" smtClean="0">
                <a:solidFill>
                  <a:schemeClr val="accent2">
                    <a:lumMod val="75000"/>
                  </a:schemeClr>
                </a:solidFill>
              </a:rPr>
              <a:t>7.</a:t>
            </a:r>
            <a:r>
              <a:rPr lang="en-US" sz="2400" b="1" dirty="0" smtClean="0"/>
              <a:t>   </a:t>
            </a:r>
            <a:r>
              <a:rPr lang="en-US" sz="2800" b="1" dirty="0" smtClean="0">
                <a:solidFill>
                  <a:schemeClr val="accent3">
                    <a:lumMod val="50000"/>
                  </a:schemeClr>
                </a:solidFill>
              </a:rPr>
              <a:t>Often</a:t>
            </a:r>
            <a:r>
              <a:rPr lang="en-US" sz="2400" b="1" dirty="0" smtClean="0">
                <a:solidFill>
                  <a:schemeClr val="accent3">
                    <a:lumMod val="50000"/>
                  </a:schemeClr>
                </a:solidFill>
              </a:rPr>
              <a:t> </a:t>
            </a:r>
            <a:r>
              <a:rPr lang="en-US" sz="2400" b="1" dirty="0">
                <a:solidFill>
                  <a:schemeClr val="accent3">
                    <a:lumMod val="50000"/>
                  </a:schemeClr>
                </a:solidFill>
              </a:rPr>
              <a:t>have evolved methods of evading host immune system, like:</a:t>
            </a:r>
          </a:p>
          <a:p>
            <a:pPr algn="l" rtl="0"/>
            <a:r>
              <a:rPr lang="en-US" sz="2400" b="1" dirty="0" smtClean="0">
                <a:solidFill>
                  <a:schemeClr val="accent3">
                    <a:lumMod val="50000"/>
                  </a:schemeClr>
                </a:solidFill>
              </a:rPr>
              <a:t>a.</a:t>
            </a:r>
            <a:r>
              <a:rPr lang="en-US" sz="2400" b="1" dirty="0" smtClean="0"/>
              <a:t>    </a:t>
            </a:r>
            <a:r>
              <a:rPr lang="en-US" sz="2400" b="1" dirty="0" smtClean="0">
                <a:solidFill>
                  <a:schemeClr val="accent2">
                    <a:lumMod val="75000"/>
                  </a:schemeClr>
                </a:solidFill>
              </a:rPr>
              <a:t>Antigenic </a:t>
            </a:r>
            <a:r>
              <a:rPr lang="en-US" sz="2400" b="1" dirty="0">
                <a:solidFill>
                  <a:schemeClr val="accent2">
                    <a:lumMod val="75000"/>
                  </a:schemeClr>
                </a:solidFill>
              </a:rPr>
              <a:t>variation of trypanosomes.</a:t>
            </a:r>
          </a:p>
          <a:p>
            <a:pPr algn="l" rtl="0"/>
            <a:r>
              <a:rPr lang="en-US" sz="2400" b="1" dirty="0" smtClean="0">
                <a:solidFill>
                  <a:schemeClr val="accent3">
                    <a:lumMod val="50000"/>
                  </a:schemeClr>
                </a:solidFill>
              </a:rPr>
              <a:t>b.</a:t>
            </a:r>
            <a:r>
              <a:rPr lang="en-US" sz="2400" b="1" dirty="0" smtClean="0"/>
              <a:t>    </a:t>
            </a:r>
            <a:r>
              <a:rPr lang="en-US" sz="2400" b="1" dirty="0" smtClean="0">
                <a:solidFill>
                  <a:schemeClr val="accent2">
                    <a:lumMod val="75000"/>
                  </a:schemeClr>
                </a:solidFill>
              </a:rPr>
              <a:t>Tough </a:t>
            </a:r>
            <a:r>
              <a:rPr lang="en-US" sz="2400" b="1" dirty="0">
                <a:solidFill>
                  <a:schemeClr val="accent2">
                    <a:lumMod val="75000"/>
                  </a:schemeClr>
                </a:solidFill>
              </a:rPr>
              <a:t>tegument of acanthocephalans.</a:t>
            </a:r>
          </a:p>
          <a:p>
            <a:pPr algn="l" rtl="0"/>
            <a:r>
              <a:rPr lang="en-US" sz="2400" b="1" dirty="0" smtClean="0">
                <a:solidFill>
                  <a:schemeClr val="accent3">
                    <a:lumMod val="50000"/>
                  </a:schemeClr>
                </a:solidFill>
              </a:rPr>
              <a:t>c.</a:t>
            </a:r>
            <a:r>
              <a:rPr lang="en-US" sz="2400" b="1" dirty="0" smtClean="0"/>
              <a:t>     </a:t>
            </a:r>
            <a:r>
              <a:rPr lang="en-US" sz="2400" b="1" dirty="0" smtClean="0">
                <a:solidFill>
                  <a:schemeClr val="accent2">
                    <a:lumMod val="75000"/>
                  </a:schemeClr>
                </a:solidFill>
              </a:rPr>
              <a:t>Intracellular </a:t>
            </a:r>
            <a:r>
              <a:rPr lang="en-US" sz="2400" b="1" dirty="0">
                <a:solidFill>
                  <a:schemeClr val="accent2">
                    <a:lumMod val="75000"/>
                  </a:schemeClr>
                </a:solidFill>
              </a:rPr>
              <a:t>habitat of coccidian and </a:t>
            </a:r>
            <a:r>
              <a:rPr lang="en-US" sz="2400" b="1" i="1" dirty="0" err="1">
                <a:solidFill>
                  <a:schemeClr val="accent3">
                    <a:lumMod val="50000"/>
                  </a:schemeClr>
                </a:solidFill>
              </a:rPr>
              <a:t>Trichinella</a:t>
            </a:r>
            <a:r>
              <a:rPr lang="en-US" sz="2400" b="1" dirty="0">
                <a:solidFill>
                  <a:schemeClr val="accent2">
                    <a:lumMod val="75000"/>
                  </a:schemeClr>
                </a:solidFill>
              </a:rPr>
              <a:t> larvae.</a:t>
            </a:r>
          </a:p>
          <a:p>
            <a:pPr algn="l" rtl="0"/>
            <a:r>
              <a:rPr lang="en-US" sz="2400" b="1" dirty="0" smtClean="0">
                <a:solidFill>
                  <a:schemeClr val="accent3">
                    <a:lumMod val="50000"/>
                  </a:schemeClr>
                </a:solidFill>
              </a:rPr>
              <a:t>d.</a:t>
            </a:r>
            <a:r>
              <a:rPr lang="en-US" sz="2400" b="1" dirty="0" smtClean="0"/>
              <a:t>    </a:t>
            </a:r>
            <a:r>
              <a:rPr lang="en-US" sz="2400" b="1" dirty="0" smtClean="0">
                <a:solidFill>
                  <a:schemeClr val="accent2">
                    <a:lumMod val="75000"/>
                  </a:schemeClr>
                </a:solidFill>
              </a:rPr>
              <a:t>Antigen </a:t>
            </a:r>
            <a:r>
              <a:rPr lang="en-US" sz="2400" b="1" dirty="0">
                <a:solidFill>
                  <a:schemeClr val="accent2">
                    <a:lumMod val="75000"/>
                  </a:schemeClr>
                </a:solidFill>
              </a:rPr>
              <a:t>acquisition of Schistosoma.</a:t>
            </a:r>
          </a:p>
          <a:p>
            <a:pPr algn="l" rtl="0"/>
            <a:endParaRPr lang="en-US" sz="2400" b="1" dirty="0"/>
          </a:p>
        </p:txBody>
      </p:sp>
    </p:spTree>
    <p:extLst>
      <p:ext uri="{BB962C8B-B14F-4D97-AF65-F5344CB8AC3E}">
        <p14:creationId xmlns="" xmlns:p14="http://schemas.microsoft.com/office/powerpoint/2010/main" val="7003284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additive="base">
                                        <p:cTn id="3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 calcmode="lin" valueType="num">
                                      <p:cBhvr additive="base">
                                        <p:cTn id="4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2" name="مربع نص 1"/>
          <p:cNvSpPr txBox="1"/>
          <p:nvPr/>
        </p:nvSpPr>
        <p:spPr>
          <a:xfrm>
            <a:off x="143507" y="54173"/>
            <a:ext cx="8856984" cy="6340197"/>
          </a:xfrm>
          <a:prstGeom prst="rect">
            <a:avLst/>
          </a:prstGeom>
          <a:noFill/>
        </p:spPr>
        <p:txBody>
          <a:bodyPr wrap="square" rtlCol="0">
            <a:spAutoFit/>
          </a:bodyPr>
          <a:lstStyle/>
          <a:p>
            <a:pPr algn="l" rtl="0"/>
            <a:r>
              <a:rPr lang="en-US" sz="2400" b="1" dirty="0">
                <a:solidFill>
                  <a:schemeClr val="accent3">
                    <a:lumMod val="50000"/>
                  </a:schemeClr>
                </a:solidFill>
              </a:rPr>
              <a:t>e.    </a:t>
            </a:r>
            <a:r>
              <a:rPr lang="en-US" sz="2400" b="1" dirty="0">
                <a:solidFill>
                  <a:schemeClr val="accent2">
                    <a:lumMod val="75000"/>
                  </a:schemeClr>
                </a:solidFill>
              </a:rPr>
              <a:t>Suppression </a:t>
            </a:r>
            <a:r>
              <a:rPr lang="en-US" sz="2400" b="1" dirty="0" err="1">
                <a:solidFill>
                  <a:schemeClr val="accent2">
                    <a:lumMod val="75000"/>
                  </a:schemeClr>
                </a:solidFill>
              </a:rPr>
              <a:t>eosinophiles</a:t>
            </a:r>
            <a:r>
              <a:rPr lang="en-US" sz="2400" b="1" dirty="0">
                <a:solidFill>
                  <a:schemeClr val="accent2">
                    <a:lumMod val="75000"/>
                  </a:schemeClr>
                </a:solidFill>
              </a:rPr>
              <a:t> or neutrophil migration to the site of the parasite.</a:t>
            </a:r>
          </a:p>
          <a:p>
            <a:pPr algn="l" rtl="0"/>
            <a:r>
              <a:rPr lang="en-US" sz="2400" b="1" dirty="0">
                <a:solidFill>
                  <a:schemeClr val="accent3">
                    <a:lumMod val="50000"/>
                  </a:schemeClr>
                </a:solidFill>
              </a:rPr>
              <a:t>f.     </a:t>
            </a:r>
            <a:r>
              <a:rPr lang="en-US" sz="2400" b="1" dirty="0" err="1">
                <a:solidFill>
                  <a:schemeClr val="accent2">
                    <a:lumMod val="75000"/>
                  </a:schemeClr>
                </a:solidFill>
              </a:rPr>
              <a:t>Encystment</a:t>
            </a:r>
            <a:r>
              <a:rPr lang="en-US" sz="2400" b="1" dirty="0">
                <a:solidFill>
                  <a:schemeClr val="accent3">
                    <a:lumMod val="50000"/>
                  </a:schemeClr>
                </a:solidFill>
              </a:rPr>
              <a:t>.</a:t>
            </a:r>
          </a:p>
          <a:p>
            <a:pPr algn="l" rtl="0"/>
            <a:r>
              <a:rPr lang="en-US" sz="2400" b="1" dirty="0">
                <a:solidFill>
                  <a:schemeClr val="accent3">
                    <a:lumMod val="50000"/>
                  </a:schemeClr>
                </a:solidFill>
              </a:rPr>
              <a:t>g.    </a:t>
            </a:r>
            <a:r>
              <a:rPr lang="en-US" sz="2400" b="1" dirty="0">
                <a:solidFill>
                  <a:schemeClr val="accent2">
                    <a:lumMod val="75000"/>
                  </a:schemeClr>
                </a:solidFill>
              </a:rPr>
              <a:t>Ability to cleave antibodies or consume complement</a:t>
            </a:r>
            <a:r>
              <a:rPr lang="en-US" sz="2400" b="1" dirty="0" smtClean="0">
                <a:solidFill>
                  <a:schemeClr val="accent2">
                    <a:lumMod val="75000"/>
                  </a:schemeClr>
                </a:solidFill>
              </a:rPr>
              <a:t>.</a:t>
            </a:r>
            <a:endParaRPr lang="en-US" sz="2400" b="1" dirty="0">
              <a:solidFill>
                <a:schemeClr val="accent3">
                  <a:lumMod val="50000"/>
                </a:schemeClr>
              </a:solidFill>
            </a:endParaRPr>
          </a:p>
          <a:p>
            <a:pPr algn="l" rtl="0"/>
            <a:r>
              <a:rPr lang="en-US" sz="2400" b="1" dirty="0" smtClean="0">
                <a:solidFill>
                  <a:schemeClr val="accent3">
                    <a:lumMod val="50000"/>
                  </a:schemeClr>
                </a:solidFill>
              </a:rPr>
              <a:t>h.    </a:t>
            </a:r>
            <a:r>
              <a:rPr lang="en-US" sz="2400" b="1" dirty="0" smtClean="0">
                <a:solidFill>
                  <a:schemeClr val="accent2">
                    <a:lumMod val="75000"/>
                  </a:schemeClr>
                </a:solidFill>
              </a:rPr>
              <a:t>Ability </a:t>
            </a:r>
            <a:r>
              <a:rPr lang="en-US" sz="2400" b="1" dirty="0">
                <a:solidFill>
                  <a:schemeClr val="accent2">
                    <a:lumMod val="75000"/>
                  </a:schemeClr>
                </a:solidFill>
              </a:rPr>
              <a:t>to trigger certain arms of the immune response, which may in turn damage host tissue enough to facilitate parasite invasion</a:t>
            </a:r>
            <a:r>
              <a:rPr lang="en-US" sz="2400" b="1" dirty="0" smtClean="0">
                <a:solidFill>
                  <a:schemeClr val="accent2">
                    <a:lumMod val="75000"/>
                  </a:schemeClr>
                </a:solidFill>
              </a:rPr>
              <a:t>.</a:t>
            </a:r>
          </a:p>
          <a:p>
            <a:pPr algn="l" rtl="0"/>
            <a:r>
              <a:rPr lang="en-US" sz="2400" b="1" dirty="0" smtClean="0">
                <a:solidFill>
                  <a:schemeClr val="accent2">
                    <a:lumMod val="75000"/>
                  </a:schemeClr>
                </a:solidFill>
              </a:rPr>
              <a:t>8.    </a:t>
            </a:r>
            <a:r>
              <a:rPr lang="en-US" sz="2800" b="1" dirty="0" smtClean="0">
                <a:solidFill>
                  <a:schemeClr val="accent3">
                    <a:lumMod val="50000"/>
                  </a:schemeClr>
                </a:solidFill>
              </a:rPr>
              <a:t>Level </a:t>
            </a:r>
            <a:r>
              <a:rPr lang="en-US" sz="2400" b="1" dirty="0">
                <a:solidFill>
                  <a:schemeClr val="accent3">
                    <a:lumMod val="50000"/>
                  </a:schemeClr>
                </a:solidFill>
              </a:rPr>
              <a:t>of pathology due to the parasitism, like:</a:t>
            </a:r>
          </a:p>
          <a:p>
            <a:pPr algn="l" rtl="0"/>
            <a:r>
              <a:rPr lang="en-US" sz="2400" b="1" dirty="0" smtClean="0">
                <a:solidFill>
                  <a:schemeClr val="accent3">
                    <a:lumMod val="50000"/>
                  </a:schemeClr>
                </a:solidFill>
              </a:rPr>
              <a:t>a.</a:t>
            </a:r>
            <a:r>
              <a:rPr lang="en-US" sz="2400" b="1" dirty="0" smtClean="0"/>
              <a:t>    </a:t>
            </a:r>
            <a:r>
              <a:rPr lang="en-US" sz="2400" b="1" dirty="0" smtClean="0">
                <a:solidFill>
                  <a:schemeClr val="accent3">
                    <a:lumMod val="50000"/>
                  </a:schemeClr>
                </a:solidFill>
              </a:rPr>
              <a:t>Physical </a:t>
            </a:r>
            <a:r>
              <a:rPr lang="en-US" sz="2400" b="1" dirty="0">
                <a:solidFill>
                  <a:schemeClr val="accent3">
                    <a:lumMod val="50000"/>
                  </a:schemeClr>
                </a:solidFill>
              </a:rPr>
              <a:t>trauma</a:t>
            </a:r>
            <a:r>
              <a:rPr lang="en-US" sz="2400" b="1" dirty="0">
                <a:solidFill>
                  <a:schemeClr val="accent2">
                    <a:lumMod val="75000"/>
                  </a:schemeClr>
                </a:solidFill>
              </a:rPr>
              <a:t>: Cells-tissue destruction because of the migration of nematodes through tissues, ulceration of intestinal wall and liver by cysteine proteases of </a:t>
            </a:r>
            <a:r>
              <a:rPr lang="en-US" sz="2400" b="1" i="1" dirty="0">
                <a:solidFill>
                  <a:schemeClr val="accent3">
                    <a:lumMod val="50000"/>
                  </a:schemeClr>
                </a:solidFill>
              </a:rPr>
              <a:t>Entamoeba </a:t>
            </a:r>
            <a:r>
              <a:rPr lang="en-US" sz="2400" b="1" i="1" dirty="0" err="1">
                <a:solidFill>
                  <a:schemeClr val="accent3">
                    <a:lumMod val="50000"/>
                  </a:schemeClr>
                </a:solidFill>
              </a:rPr>
              <a:t>histolytica</a:t>
            </a:r>
            <a:r>
              <a:rPr lang="en-US" sz="2400" b="1" dirty="0">
                <a:solidFill>
                  <a:schemeClr val="accent2">
                    <a:lumMod val="75000"/>
                  </a:schemeClr>
                </a:solidFill>
              </a:rPr>
              <a:t>,  displacement of tissue or structures by hydatids, protease digestion of epithelial cells by Trichomonas virginals, ulceration due to insertion of hooks and spines into intestinal wall.</a:t>
            </a:r>
          </a:p>
          <a:p>
            <a:pPr algn="l" rtl="0"/>
            <a:r>
              <a:rPr lang="en-US" sz="2400" b="1" dirty="0" smtClean="0">
                <a:solidFill>
                  <a:schemeClr val="accent3">
                    <a:lumMod val="50000"/>
                  </a:schemeClr>
                </a:solidFill>
              </a:rPr>
              <a:t>b.</a:t>
            </a:r>
            <a:r>
              <a:rPr lang="en-US" sz="2400" b="1" dirty="0" smtClean="0"/>
              <a:t>    </a:t>
            </a:r>
            <a:r>
              <a:rPr lang="en-US" sz="2400" b="1" dirty="0" smtClean="0">
                <a:solidFill>
                  <a:schemeClr val="accent3">
                    <a:lumMod val="50000"/>
                  </a:schemeClr>
                </a:solidFill>
              </a:rPr>
              <a:t>Nutritional </a:t>
            </a:r>
            <a:r>
              <a:rPr lang="en-US" sz="2400" b="1" dirty="0">
                <a:solidFill>
                  <a:schemeClr val="accent3">
                    <a:lumMod val="50000"/>
                  </a:schemeClr>
                </a:solidFill>
              </a:rPr>
              <a:t>diversion</a:t>
            </a:r>
            <a:r>
              <a:rPr lang="en-US" sz="2400" b="1" dirty="0">
                <a:solidFill>
                  <a:schemeClr val="accent2">
                    <a:lumMod val="75000"/>
                  </a:schemeClr>
                </a:solidFill>
              </a:rPr>
              <a:t>: Such as giardiasis results in diarrhea and malabsorption and </a:t>
            </a:r>
            <a:r>
              <a:rPr lang="en-US" sz="2400" b="1" i="1" dirty="0" err="1">
                <a:solidFill>
                  <a:schemeClr val="accent3">
                    <a:lumMod val="50000"/>
                  </a:schemeClr>
                </a:solidFill>
              </a:rPr>
              <a:t>Diphylobothrium</a:t>
            </a:r>
            <a:r>
              <a:rPr lang="en-US" sz="2400" b="1" dirty="0">
                <a:solidFill>
                  <a:schemeClr val="accent2">
                    <a:lumMod val="75000"/>
                  </a:schemeClr>
                </a:solidFill>
              </a:rPr>
              <a:t> absorbs vitamin </a:t>
            </a:r>
            <a:r>
              <a:rPr lang="en-US" sz="2400" b="1" dirty="0">
                <a:solidFill>
                  <a:schemeClr val="accent3">
                    <a:lumMod val="50000"/>
                  </a:schemeClr>
                </a:solidFill>
              </a:rPr>
              <a:t>B12</a:t>
            </a:r>
            <a:r>
              <a:rPr lang="en-US" sz="2400" b="1" dirty="0">
                <a:solidFill>
                  <a:schemeClr val="accent2">
                    <a:lumMod val="75000"/>
                  </a:schemeClr>
                </a:solidFill>
              </a:rPr>
              <a:t>.</a:t>
            </a:r>
          </a:p>
          <a:p>
            <a:pPr algn="l" rtl="0"/>
            <a:endParaRPr lang="en-US" dirty="0"/>
          </a:p>
        </p:txBody>
      </p:sp>
    </p:spTree>
    <p:extLst>
      <p:ext uri="{BB962C8B-B14F-4D97-AF65-F5344CB8AC3E}">
        <p14:creationId xmlns="" xmlns:p14="http://schemas.microsoft.com/office/powerpoint/2010/main" val="7445694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07504" y="188640"/>
            <a:ext cx="8928992" cy="6017032"/>
          </a:xfrm>
          <a:prstGeom prst="rect">
            <a:avLst/>
          </a:prstGeom>
          <a:noFill/>
        </p:spPr>
        <p:txBody>
          <a:bodyPr wrap="square" rtlCol="0">
            <a:spAutoFit/>
          </a:bodyPr>
          <a:lstStyle/>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C. </a:t>
            </a:r>
            <a:r>
              <a:rPr lang="en-US" sz="2400" b="1" dirty="0">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Toxins/Excretory </a:t>
            </a:r>
            <a:r>
              <a:rPr lang="en-US" sz="2400" b="1" dirty="0">
                <a:solidFill>
                  <a:schemeClr val="accent3">
                    <a:lumMod val="50000"/>
                  </a:schemeClr>
                </a:solidFill>
                <a:latin typeface="Times New Roman" panose="02020603050405020304" pitchFamily="18" charset="0"/>
                <a:cs typeface="Times New Roman" panose="02020603050405020304" pitchFamily="18" charset="0"/>
              </a:rPr>
              <a:t>products/Immune complexes</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African trypanosomes slough antigen/Ab complexes that are absorbed by RBC's, complement activated, massive RBC lyses, as a excretory products of some trematodes and </a:t>
            </a:r>
            <a:r>
              <a:rPr lang="en-US" sz="2400" b="1" dirty="0" err="1">
                <a:solidFill>
                  <a:schemeClr val="accent2">
                    <a:lumMod val="75000"/>
                  </a:schemeClr>
                </a:solidFill>
                <a:latin typeface="Times New Roman" panose="02020603050405020304" pitchFamily="18" charset="0"/>
                <a:cs typeface="Times New Roman" panose="02020603050405020304" pitchFamily="18" charset="0"/>
              </a:rPr>
              <a:t>cestodes</a:t>
            </a:r>
            <a:r>
              <a:rPr lang="en-US" sz="2400" b="1" dirty="0">
                <a:solidFill>
                  <a:schemeClr val="accent2">
                    <a:lumMod val="75000"/>
                  </a:schemeClr>
                </a:solidFill>
                <a:latin typeface="Times New Roman" panose="02020603050405020304" pitchFamily="18" charset="0"/>
                <a:cs typeface="Times New Roman" panose="02020603050405020304" pitchFamily="18" charset="0"/>
              </a:rPr>
              <a:t> causing anaphylaxis as a fibrosis and inflammation around Schistosoma eggs in the granulomas, fibrosis, edema against adult </a:t>
            </a:r>
            <a:r>
              <a:rPr lang="en-US" sz="2400" b="1" dirty="0" err="1">
                <a:solidFill>
                  <a:schemeClr val="accent2">
                    <a:lumMod val="75000"/>
                  </a:schemeClr>
                </a:solidFill>
                <a:latin typeface="Times New Roman" panose="02020603050405020304" pitchFamily="18" charset="0"/>
                <a:cs typeface="Times New Roman" panose="02020603050405020304" pitchFamily="18" charset="0"/>
              </a:rPr>
              <a:t>filarids</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a:t>
            </a: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9.   </a:t>
            </a:r>
            <a:r>
              <a:rPr lang="en-US" sz="2800" b="1" dirty="0" smtClean="0">
                <a:solidFill>
                  <a:schemeClr val="accent3">
                    <a:lumMod val="50000"/>
                  </a:schemeClr>
                </a:solidFill>
                <a:latin typeface="Times New Roman" panose="02020603050405020304" pitchFamily="18" charset="0"/>
                <a:cs typeface="Times New Roman" panose="02020603050405020304" pitchFamily="18" charset="0"/>
              </a:rPr>
              <a:t>Blood </a:t>
            </a:r>
            <a:r>
              <a:rPr lang="en-US" sz="2800" b="1" dirty="0">
                <a:solidFill>
                  <a:schemeClr val="accent3">
                    <a:lumMod val="50000"/>
                  </a:schemeClr>
                </a:solidFill>
                <a:latin typeface="Times New Roman" panose="02020603050405020304" pitchFamily="18" charset="0"/>
                <a:cs typeface="Times New Roman" panose="02020603050405020304" pitchFamily="18" charset="0"/>
              </a:rPr>
              <a:t>loss</a:t>
            </a:r>
            <a:r>
              <a:rPr lang="en-US" sz="2400" b="1" dirty="0">
                <a:solidFill>
                  <a:schemeClr val="accent3">
                    <a:lumMod val="50000"/>
                  </a:schemeClr>
                </a:solidFill>
                <a:latin typeface="Times New Roman" panose="02020603050405020304" pitchFamily="18" charset="0"/>
                <a:cs typeface="Times New Roman" panose="02020603050405020304" pitchFamily="18" charset="0"/>
              </a:rPr>
              <a:t>:  hookworms which causing anemia.</a:t>
            </a:r>
          </a:p>
          <a:p>
            <a:pPr algn="l"/>
            <a:endParaRPr lang="en-US" sz="11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3">
                    <a:lumMod val="50000"/>
                  </a:schemeClr>
                </a:solidFill>
                <a:latin typeface="Times New Roman" panose="02020603050405020304" pitchFamily="18" charset="0"/>
                <a:cs typeface="Times New Roman" panose="02020603050405020304" pitchFamily="18" charset="0"/>
              </a:rPr>
              <a:t>TYPICAL </a:t>
            </a:r>
            <a:r>
              <a:rPr lang="en-US" sz="2800" b="1" dirty="0">
                <a:solidFill>
                  <a:schemeClr val="accent3">
                    <a:lumMod val="50000"/>
                  </a:schemeClr>
                </a:solidFill>
                <a:latin typeface="Times New Roman" panose="02020603050405020304" pitchFamily="18" charset="0"/>
                <a:cs typeface="Times New Roman" panose="02020603050405020304" pitchFamily="18" charset="0"/>
              </a:rPr>
              <a:t>WAYS OF PARASITES TRANSMISSION</a:t>
            </a:r>
          </a:p>
          <a:p>
            <a:pPr algn="l"/>
            <a:r>
              <a:rPr lang="en-US" sz="2800" b="1" dirty="0">
                <a:solidFill>
                  <a:schemeClr val="accent3">
                    <a:lumMod val="50000"/>
                  </a:schemeClr>
                </a:solidFill>
                <a:latin typeface="Times New Roman" panose="02020603050405020304" pitchFamily="18" charset="0"/>
                <a:cs typeface="Times New Roman" panose="02020603050405020304" pitchFamily="18" charset="0"/>
              </a:rPr>
              <a:t>INGESTION from food or water / inhalation included VECTORS</a:t>
            </a:r>
            <a:r>
              <a:rPr lang="en-US" sz="2400" b="1" dirty="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or/ and </a:t>
            </a:r>
            <a:r>
              <a:rPr lang="en-US" sz="2400" b="1" dirty="0">
                <a:solidFill>
                  <a:schemeClr val="accent3">
                    <a:lumMod val="50000"/>
                  </a:schemeClr>
                </a:solidFill>
                <a:latin typeface="Times New Roman" panose="02020603050405020304" pitchFamily="18" charset="0"/>
                <a:cs typeface="Times New Roman" panose="02020603050405020304" pitchFamily="18" charset="0"/>
              </a:rPr>
              <a:t>DIRECT PENETRATION </a:t>
            </a:r>
            <a:r>
              <a:rPr lang="en-US" sz="2400" b="1" dirty="0">
                <a:solidFill>
                  <a:schemeClr val="accent2">
                    <a:lumMod val="75000"/>
                  </a:schemeClr>
                </a:solidFill>
                <a:latin typeface="Times New Roman" panose="02020603050405020304" pitchFamily="18" charset="0"/>
                <a:cs typeface="Times New Roman" panose="02020603050405020304" pitchFamily="18" charset="0"/>
              </a:rPr>
              <a:t>of skin from</a:t>
            </a:r>
            <a:r>
              <a:rPr lang="en-US" sz="2400" b="1" dirty="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a:solidFill>
                  <a:schemeClr val="accent2">
                    <a:lumMod val="75000"/>
                  </a:schemeClr>
                </a:solidFill>
                <a:latin typeface="Times New Roman" panose="02020603050405020304" pitchFamily="18" charset="0"/>
                <a:cs typeface="Times New Roman" panose="02020603050405020304" pitchFamily="18" charset="0"/>
              </a:rPr>
              <a:t>environment.</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10. </a:t>
            </a:r>
            <a:r>
              <a:rPr lang="en-US" sz="2800" b="1" dirty="0">
                <a:solidFill>
                  <a:schemeClr val="accent3">
                    <a:lumMod val="50000"/>
                  </a:schemeClr>
                </a:solidFill>
                <a:latin typeface="Times New Roman" panose="02020603050405020304" pitchFamily="18" charset="0"/>
                <a:cs typeface="Times New Roman" panose="02020603050405020304" pitchFamily="18" charset="0"/>
              </a:rPr>
              <a:t>Some </a:t>
            </a:r>
            <a:r>
              <a:rPr lang="en-US" sz="2400" b="1" dirty="0">
                <a:solidFill>
                  <a:schemeClr val="accent3">
                    <a:lumMod val="50000"/>
                  </a:schemeClr>
                </a:solidFill>
                <a:latin typeface="Times New Roman" panose="02020603050405020304" pitchFamily="18" charset="0"/>
                <a:cs typeface="Times New Roman" panose="02020603050405020304" pitchFamily="18" charset="0"/>
              </a:rPr>
              <a:t>additional terminology to be used in class of </a:t>
            </a:r>
            <a:r>
              <a:rPr lang="en-US" sz="2400" b="1" dirty="0" err="1">
                <a:solidFill>
                  <a:schemeClr val="accent3">
                    <a:lumMod val="50000"/>
                  </a:schemeClr>
                </a:solidFill>
                <a:latin typeface="Times New Roman" panose="02020603050405020304" pitchFamily="18" charset="0"/>
                <a:cs typeface="Times New Roman" panose="02020603050405020304" pitchFamily="18" charset="0"/>
              </a:rPr>
              <a:t>Anthroponoses</a:t>
            </a:r>
            <a:r>
              <a:rPr lang="en-US" sz="2400" b="1" dirty="0">
                <a:solidFill>
                  <a:schemeClr val="accent3">
                    <a:lumMod val="50000"/>
                  </a:schemeClr>
                </a:solidFill>
                <a:latin typeface="Times New Roman" panose="02020603050405020304" pitchFamily="18" charset="0"/>
                <a:cs typeface="Times New Roman" panose="02020603050405020304" pitchFamily="18" charset="0"/>
              </a:rPr>
              <a:t> in the human diseases that can be transmitted to animals.</a:t>
            </a:r>
          </a:p>
          <a:p>
            <a:pPr algn="l"/>
            <a:endParaRPr lang="en-US" dirty="0">
              <a:solidFill>
                <a:schemeClr val="accent3">
                  <a:lumMod val="50000"/>
                </a:schemeClr>
              </a:solidFill>
            </a:endParaRPr>
          </a:p>
        </p:txBody>
      </p:sp>
    </p:spTree>
    <p:extLst>
      <p:ext uri="{BB962C8B-B14F-4D97-AF65-F5344CB8AC3E}">
        <p14:creationId xmlns="" xmlns:p14="http://schemas.microsoft.com/office/powerpoint/2010/main" val="26996211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nodeType="clickEffect">
                                  <p:stCondLst>
                                    <p:cond delay="0"/>
                                  </p:stCondLst>
                                  <p:childTnLst>
                                    <p:animEffect transition="out" filter="fade">
                                      <p:cBhvr>
                                        <p:cTn id="12" dur="500" tmFilter="0, 0; .2, .5; .8, .5; 1, 0"/>
                                        <p:tgtEl>
                                          <p:spTgt spid="3">
                                            <p:txEl>
                                              <p:pRg st="3" end="3"/>
                                            </p:txEl>
                                          </p:spTgt>
                                        </p:tgtEl>
                                      </p:cBhvr>
                                    </p:animEffect>
                                    <p:animScale>
                                      <p:cBhvr>
                                        <p:cTn id="13" dur="250" autoRev="1" fill="hold"/>
                                        <p:tgtEl>
                                          <p:spTgt spid="3">
                                            <p:txEl>
                                              <p:pRg st="3" end="3"/>
                                            </p:txEl>
                                          </p:spTgt>
                                        </p:tgtEl>
                                      </p:cBhvr>
                                      <p:by x="105000" y="105000"/>
                                    </p:animScale>
                                  </p:childTnLst>
                                </p:cTn>
                              </p:par>
                              <p:par>
                                <p:cTn id="14" presetID="26" presetClass="emph" presetSubtype="0" fill="hold" nodeType="withEffect">
                                  <p:stCondLst>
                                    <p:cond delay="0"/>
                                  </p:stCondLst>
                                  <p:childTnLst>
                                    <p:animEffect transition="out" filter="fade">
                                      <p:cBhvr>
                                        <p:cTn id="15" dur="500" tmFilter="0, 0; .2, .5; .8, .5; 1, 0"/>
                                        <p:tgtEl>
                                          <p:spTgt spid="3">
                                            <p:txEl>
                                              <p:pRg st="4" end="4"/>
                                            </p:txEl>
                                          </p:spTgt>
                                        </p:tgtEl>
                                      </p:cBhvr>
                                    </p:animEffect>
                                    <p:animScale>
                                      <p:cBhvr>
                                        <p:cTn id="16" dur="250" autoRev="1" fill="hold"/>
                                        <p:tgtEl>
                                          <p:spTgt spid="3">
                                            <p:txEl>
                                              <p:pRg st="4" end="4"/>
                                            </p:txEl>
                                          </p:spTgt>
                                        </p:tgtEl>
                                      </p:cBhvr>
                                      <p:by x="105000" y="105000"/>
                                    </p:animScale>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771</Words>
  <Application>Microsoft Office PowerPoint</Application>
  <PresentationFormat>عرض على الشاشة (3:4)‏</PresentationFormat>
  <Paragraphs>88</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12</cp:revision>
  <dcterms:created xsi:type="dcterms:W3CDTF">2017-08-19T00:39:37Z</dcterms:created>
  <dcterms:modified xsi:type="dcterms:W3CDTF">2017-11-10T04:16:56Z</dcterms:modified>
</cp:coreProperties>
</file>